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1"/>
  </p:notesMasterIdLst>
  <p:sldIdLst>
    <p:sldId id="442" r:id="rId2"/>
    <p:sldId id="298" r:id="rId3"/>
    <p:sldId id="466" r:id="rId4"/>
    <p:sldId id="260" r:id="rId5"/>
    <p:sldId id="430" r:id="rId6"/>
    <p:sldId id="465" r:id="rId7"/>
    <p:sldId id="467" r:id="rId8"/>
    <p:sldId id="468" r:id="rId9"/>
    <p:sldId id="403" r:id="rId10"/>
    <p:sldId id="448" r:id="rId11"/>
    <p:sldId id="462" r:id="rId12"/>
    <p:sldId id="454" r:id="rId13"/>
    <p:sldId id="455" r:id="rId14"/>
    <p:sldId id="427" r:id="rId15"/>
    <p:sldId id="411" r:id="rId16"/>
    <p:sldId id="397" r:id="rId17"/>
    <p:sldId id="405" r:id="rId18"/>
    <p:sldId id="424" r:id="rId19"/>
    <p:sldId id="469" r:id="rId20"/>
  </p:sldIdLst>
  <p:sldSz cx="12192000" cy="68580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00B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50"/>
    <p:restoredTop sz="72109" autoAdjust="0"/>
  </p:normalViewPr>
  <p:slideViewPr>
    <p:cSldViewPr snapToGrid="0">
      <p:cViewPr varScale="1">
        <p:scale>
          <a:sx n="90" d="100"/>
          <a:sy n="90" d="100"/>
        </p:scale>
        <p:origin x="1176"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2118" cy="46481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8101" y="0"/>
            <a:ext cx="2982118" cy="464819"/>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42900" y="696912"/>
            <a:ext cx="6196012"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lstStyle>
            <a:lvl1pPr marL="457200" marR="0" lvl="0"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82118" cy="464819"/>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8101" y="8829967"/>
            <a:ext cx="2982118" cy="464819"/>
          </a:xfrm>
          <a:prstGeom prst="rect">
            <a:avLst/>
          </a:prstGeom>
          <a:noFill/>
          <a:ln>
            <a:noFill/>
          </a:ln>
        </p:spPr>
        <p:txBody>
          <a:bodyPr spcFirstLastPara="1" wrap="square" lIns="92425" tIns="46200" rIns="92425" bIns="462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8153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8181" y="4415789"/>
            <a:ext cx="5505450" cy="41833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7" name="Google Shape;157;p1: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We have active local work groups in China, Korea, India and Taiwan, as well as in Europe and the USA.</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7502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228600" lvl="0" indent="0">
              <a:spcBef>
                <a:spcPts val="0"/>
              </a:spcBef>
              <a:buNone/>
            </a:pPr>
            <a:r>
              <a:rPr lang="en-CA" dirty="0"/>
              <a:t>Here are some examples of our global work groups and when they started.</a:t>
            </a:r>
            <a:endParaRPr lang="en-CA" sz="1200" b="0" i="0" u="none" strike="noStrike" cap="none" dirty="0">
              <a:solidFill>
                <a:srgbClr val="7F7F7F"/>
              </a:solidFill>
              <a:latin typeface="Calibri"/>
              <a:ea typeface="Calibri"/>
              <a:cs typeface="Calibri"/>
              <a:sym typeface="Calibri"/>
            </a:endParaRP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4423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Here are some examples of our regional work groups and when they started.</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86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have substantial and growing geographic coverage for the partner program. It now covers a significant number of strategic geographic locations, including the United States, China, South Korea, India, Japan, the UK, Germany, Italy, Spain, Sweden and Ireland.</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40462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have a growing number of global third party certifiers available.</a:t>
            </a:r>
          </a:p>
        </p:txBody>
      </p:sp>
      <p:sp>
        <p:nvSpPr>
          <p:cNvPr id="283" name="Google Shape;283;p18: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53993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4: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When it comes to meeting the OpenChain industry standard for open source compliance, we are fostering a diverse series of options for our diverse range of stakeholders, from self-certification to independent compliance assessments to third party certification. For example, a company can use our free online questionnaire to self-certify without cost. Or they can hire a third party certifier to have outside confirmation of processes. It is up to the company and </a:t>
            </a:r>
            <a:r>
              <a:rPr lang="en-US" sz="1200" b="0" i="0" u="none" strike="noStrike" cap="none">
                <a:solidFill>
                  <a:schemeClr val="dk1"/>
                </a:solidFill>
                <a:latin typeface="Calibri"/>
                <a:ea typeface="Calibri"/>
                <a:cs typeface="Calibri"/>
                <a:sym typeface="Calibri"/>
              </a:rPr>
              <a:t>the market.</a:t>
            </a:r>
            <a:endParaRPr sz="1200" b="0" i="0" u="none" strike="noStrike" cap="none" dirty="0">
              <a:solidFill>
                <a:schemeClr val="dk1"/>
              </a:solidFill>
              <a:latin typeface="Calibri"/>
              <a:ea typeface="Calibri"/>
              <a:cs typeface="Calibri"/>
              <a:sym typeface="Calibri"/>
            </a:endParaRPr>
          </a:p>
        </p:txBody>
      </p:sp>
      <p:sp>
        <p:nvSpPr>
          <p:cNvPr id="179" name="Google Shape;179;p4: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1202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05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The OpenChain standards define the big picture, showing the inflection points where a company should have processes, policies or training.</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9316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Taken in aggregate the adoption of OpenChain standards by companies in a supply chain dramatically reduces the chance of errors in individual companies, dramatically increases the predictability of how other companies in the supply chain address compliance, and dramatically reduces the time to isolate and remediate process errors or failings. Everyone is asking and answering the same questions.</a:t>
            </a:r>
            <a:endParaRPr sz="1200" b="0" i="0" u="none" strike="noStrike" cap="none" dirty="0">
              <a:solidFill>
                <a:schemeClr val="dk1"/>
              </a:solidFill>
              <a:latin typeface="Calibri"/>
              <a:ea typeface="Calibri"/>
              <a:cs typeface="Calibri"/>
              <a:sym typeface="Calibri"/>
            </a:endParaRPr>
          </a:p>
        </p:txBody>
      </p:sp>
      <p:sp>
        <p:nvSpPr>
          <p:cNvPr id="186" name="Google Shape;186;p5:notes"/>
          <p:cNvSpPr txBox="1">
            <a:spLocks noGrp="1"/>
          </p:cNvSpPr>
          <p:nvPr>
            <p:ph type="sldNum" idx="12"/>
          </p:nvPr>
        </p:nvSpPr>
        <p:spPr>
          <a:xfrm>
            <a:off x="3898101" y="8829967"/>
            <a:ext cx="2982000" cy="464700"/>
          </a:xfrm>
          <a:prstGeom prst="rect">
            <a:avLst/>
          </a:prstGeom>
          <a:noFill/>
          <a:ln>
            <a:noFill/>
          </a:ln>
        </p:spPr>
        <p:txBody>
          <a:bodyPr spcFirstLastPara="1" wrap="square" lIns="92425" tIns="46200" rIns="92425" bIns="462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CA"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34969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295dd461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295dd461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total market adoption is far larger. For example, a PwC-sponsored survey by </a:t>
            </a:r>
            <a:r>
              <a:rPr lang="en-US" dirty="0" err="1"/>
              <a:t>Bitkom</a:t>
            </a:r>
            <a:r>
              <a:rPr lang="en-US" dirty="0"/>
              <a:t> showed 20% of German companies with 2,000 or more employees were already using ISO 5230</a:t>
            </a:r>
            <a:endParaRPr dirty="0"/>
          </a:p>
        </p:txBody>
      </p:sp>
    </p:spTree>
    <p:extLst>
      <p:ext uri="{BB962C8B-B14F-4D97-AF65-F5344CB8AC3E}">
        <p14:creationId xmlns:p14="http://schemas.microsoft.com/office/powerpoint/2010/main" val="3731764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93559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provide a wide range of reference materials and translations.</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8997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Our reference library on GitHub contains about 1,000 documents in multiple languages. You will find everything from training slides to policy constructions guides and checklists here.</a:t>
            </a:r>
            <a:endParaRPr sz="1200" b="0" i="0" u="none" strike="noStrike" cap="none" dirty="0">
              <a:solidFill>
                <a:schemeClr val="dk1"/>
              </a:solidFill>
              <a:latin typeface="Calibri"/>
              <a:ea typeface="Calibri"/>
              <a:cs typeface="Calibri"/>
              <a:sym typeface="Calibri"/>
            </a:endParaRPr>
          </a:p>
        </p:txBody>
      </p:sp>
      <p:sp>
        <p:nvSpPr>
          <p:cNvPr id="176" name="Shape 17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00316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8181" y="4415789"/>
            <a:ext cx="5505600" cy="41835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dirty="0">
                <a:solidFill>
                  <a:schemeClr val="dk1"/>
                </a:solidFill>
                <a:latin typeface="Calibri"/>
                <a:ea typeface="Calibri"/>
                <a:cs typeface="Calibri"/>
                <a:sym typeface="Calibri"/>
              </a:rPr>
              <a:t>A great example of the global OpenChain community can be found in Japan. This is our most active country-based work team, with bi-monthly meetings, and with 7 sub-groups currently working on specific items like supplier education and tooling automation.</a:t>
            </a:r>
          </a:p>
        </p:txBody>
      </p:sp>
      <p:sp>
        <p:nvSpPr>
          <p:cNvPr id="304" name="Shape 304"/>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138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525312" y="803025"/>
            <a:ext cx="5141400" cy="2851800"/>
          </a:xfrm>
          <a:prstGeom prst="rect">
            <a:avLst/>
          </a:prstGeom>
          <a:noFill/>
          <a:ln>
            <a:noFill/>
          </a:ln>
        </p:spPr>
      </p:pic>
      <p:sp>
        <p:nvSpPr>
          <p:cNvPr id="17" name="Google Shape;17;p2"/>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1447800" y="3419475"/>
            <a:ext cx="9144000" cy="1247774"/>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21" name="Google Shape;21;p2"/>
          <p:cNvSpPr txBox="1">
            <a:spLocks noGrp="1"/>
          </p:cNvSpPr>
          <p:nvPr>
            <p:ph type="subTitle" idx="1"/>
          </p:nvPr>
        </p:nvSpPr>
        <p:spPr>
          <a:xfrm>
            <a:off x="1447800" y="4667250"/>
            <a:ext cx="9144000" cy="428625"/>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00B4C2"/>
              </a:buClr>
              <a:buSzPts val="2400"/>
              <a:buFont typeface="Arial"/>
              <a:buNone/>
              <a:defRPr sz="2400" b="0" i="0" u="none" strike="noStrike" cap="none">
                <a:solidFill>
                  <a:srgbClr val="00B4C2"/>
                </a:solidFill>
                <a:latin typeface="Calibri"/>
                <a:ea typeface="Calibri"/>
                <a:cs typeface="Calibri"/>
                <a:sym typeface="Calibri"/>
              </a:defRPr>
            </a:lvl1pPr>
            <a:lvl2pPr marR="0" lvl="1" algn="ctr" rtl="0">
              <a:lnSpc>
                <a:spcPct val="90000"/>
              </a:lnSpc>
              <a:spcBef>
                <a:spcPts val="500"/>
              </a:spcBef>
              <a:spcAft>
                <a:spcPts val="0"/>
              </a:spcAft>
              <a:buClr>
                <a:srgbClr val="7F7F7F"/>
              </a:buClr>
              <a:buSzPts val="2000"/>
              <a:buFont typeface="Arial"/>
              <a:buNone/>
              <a:defRPr sz="2000" b="0" i="0" u="none" strike="noStrike" cap="none">
                <a:solidFill>
                  <a:srgbClr val="7F7F7F"/>
                </a:solidFill>
                <a:latin typeface="Calibri"/>
                <a:ea typeface="Calibri"/>
                <a:cs typeface="Calibri"/>
                <a:sym typeface="Calibri"/>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Calibri"/>
                <a:ea typeface="Calibri"/>
                <a:cs typeface="Calibri"/>
                <a:sym typeface="Calibri"/>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1563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32"/>
        <p:cNvGrpSpPr/>
        <p:nvPr/>
      </p:nvGrpSpPr>
      <p:grpSpPr>
        <a:xfrm>
          <a:off x="0" y="0"/>
          <a:ext cx="0" cy="0"/>
          <a:chOff x="0" y="0"/>
          <a:chExt cx="0" cy="0"/>
        </a:xfrm>
      </p:grpSpPr>
      <p:sp>
        <p:nvSpPr>
          <p:cNvPr id="33" name="Google Shape;33;p4"/>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4"/>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4"/>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37" name="Google Shape;37;p4"/>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41"/>
        <p:cNvGrpSpPr/>
        <p:nvPr/>
      </p:nvGrpSpPr>
      <p:grpSpPr>
        <a:xfrm>
          <a:off x="0" y="0"/>
          <a:ext cx="0" cy="0"/>
          <a:chOff x="0" y="0"/>
          <a:chExt cx="0" cy="0"/>
        </a:xfrm>
      </p:grpSpPr>
      <p:sp>
        <p:nvSpPr>
          <p:cNvPr id="42" name="Google Shape;42;p5"/>
          <p:cNvSpPr/>
          <p:nvPr/>
        </p:nvSpPr>
        <p:spPr>
          <a:xfrm>
            <a:off x="5019675" y="1914525"/>
            <a:ext cx="7172324" cy="1808162"/>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 name="Google Shape;43;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pic>
        <p:nvPicPr>
          <p:cNvPr id="44" name="Google Shape;44;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8200" y="1914525"/>
            <a:ext cx="4070350" cy="1808162"/>
          </a:xfrm>
          <a:prstGeom prst="rect">
            <a:avLst/>
          </a:prstGeom>
          <a:noFill/>
          <a:ln>
            <a:noFill/>
          </a:ln>
        </p:spPr>
      </p:pic>
      <p:sp>
        <p:nvSpPr>
          <p:cNvPr id="45" name="Google Shape;45;p5"/>
          <p:cNvSpPr txBox="1">
            <a:spLocks noGrp="1"/>
          </p:cNvSpPr>
          <p:nvPr>
            <p:ph type="title"/>
          </p:nvPr>
        </p:nvSpPr>
        <p:spPr>
          <a:xfrm>
            <a:off x="5153023" y="1914525"/>
            <a:ext cx="7038976" cy="180793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46" name="Google Shape;46;p5"/>
          <p:cNvSpPr txBox="1">
            <a:spLocks noGrp="1"/>
          </p:cNvSpPr>
          <p:nvPr>
            <p:ph type="dt" idx="10"/>
          </p:nvPr>
        </p:nvSpPr>
        <p:spPr>
          <a:xfrm>
            <a:off x="8743950" y="6235700"/>
            <a:ext cx="130492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237287"/>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10048875" y="6235700"/>
            <a:ext cx="130492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38200" y="5800725"/>
            <a:ext cx="1425574" cy="790575"/>
          </a:xfrm>
          <a:prstGeom prst="rect">
            <a:avLst/>
          </a:prstGeom>
          <a:noFill/>
          <a:ln>
            <a:noFill/>
          </a:ln>
        </p:spPr>
      </p:pic>
      <p:sp>
        <p:nvSpPr>
          <p:cNvPr id="51" name="Google Shape;51;p6"/>
          <p:cNvSpPr/>
          <p:nvPr/>
        </p:nvSpPr>
        <p:spPr>
          <a:xfrm>
            <a:off x="0" y="6737350"/>
            <a:ext cx="4029074" cy="120649"/>
          </a:xfrm>
          <a:prstGeom prst="rect">
            <a:avLst/>
          </a:prstGeom>
          <a:solidFill>
            <a:srgbClr val="E65A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4081462" y="6737350"/>
            <a:ext cx="4029074" cy="120649"/>
          </a:xfrm>
          <a:prstGeom prst="rect">
            <a:avLst/>
          </a:prstGeom>
          <a:solidFill>
            <a:srgbClr val="0084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8162925" y="6737350"/>
            <a:ext cx="4029074" cy="120649"/>
          </a:xfrm>
          <a:prstGeom prst="rect">
            <a:avLst/>
          </a:prstGeom>
          <a:solidFill>
            <a:srgbClr val="00B4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55" name="Google Shape;55;p6"/>
          <p:cNvSpPr txBox="1">
            <a:spLocks noGrp="1"/>
          </p:cNvSpPr>
          <p:nvPr>
            <p:ph type="body" idx="1"/>
          </p:nvPr>
        </p:nvSpPr>
        <p:spPr>
          <a:xfrm>
            <a:off x="838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6"/>
          <p:cNvSpPr txBox="1">
            <a:spLocks noGrp="1"/>
          </p:cNvSpPr>
          <p:nvPr>
            <p:ph type="body" idx="2"/>
          </p:nvPr>
        </p:nvSpPr>
        <p:spPr>
          <a:xfrm>
            <a:off x="6172200" y="1825625"/>
            <a:ext cx="5181600" cy="386079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6"/>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67" y="239763"/>
            <a:ext cx="9982400" cy="9324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i="0" u="none" strike="noStrike" cap="none">
                <a:solidFill>
                  <a:srgbClr val="168FDF"/>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rtl="0">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Arial"/>
                <a:ea typeface="Arial"/>
                <a:cs typeface="Arial"/>
                <a:sym typeface="Arial"/>
              </a:defRPr>
            </a:lvl1pPr>
            <a:lvl2pPr marL="1219170" marR="0" lvl="1" indent="-448722" algn="l" rtl="0">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rtl="0">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rtl="0">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rtl="0">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dirty="0"/>
          </a:p>
        </p:txBody>
      </p:sp>
      <p:sp>
        <p:nvSpPr>
          <p:cNvPr id="16" name="Google Shape;16;p3"/>
          <p:cNvSpPr txBox="1">
            <a:spLocks noGrp="1"/>
          </p:cNvSpPr>
          <p:nvPr>
            <p:ph type="sldNum" idx="12"/>
          </p:nvPr>
        </p:nvSpPr>
        <p:spPr>
          <a:xfrm>
            <a:off x="11824339" y="6583680"/>
            <a:ext cx="367600" cy="2744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067" b="0" i="0" u="none" strike="noStrike" cap="none">
                <a:solidFill>
                  <a:srgbClr val="2F2F2F"/>
                </a:solidFill>
                <a:latin typeface="Calibri" panose="020F0502020204030204" pitchFamily="34" charset="0"/>
                <a:ea typeface="Calibri" panose="020F0502020204030204" pitchFamily="34" charset="0"/>
                <a:cs typeface="Calibri" panose="020F0502020204030204" pitchFamily="34" charset="0"/>
                <a:sym typeface="Gill Sans"/>
              </a:defRPr>
            </a:lvl1pPr>
            <a:lvl2pPr marL="0" marR="0" lvl="1" indent="0" algn="r" rtl="0">
              <a:spcBef>
                <a:spcPts val="0"/>
              </a:spcBef>
              <a:buNone/>
              <a:defRPr sz="1067" b="0" i="0" u="none" strike="noStrike" cap="none">
                <a:solidFill>
                  <a:srgbClr val="2F2F2F"/>
                </a:solidFill>
                <a:latin typeface="Gill Sans"/>
                <a:ea typeface="Gill Sans"/>
                <a:cs typeface="Gill Sans"/>
                <a:sym typeface="Gill Sans"/>
              </a:defRPr>
            </a:lvl2pPr>
            <a:lvl3pPr marL="0" marR="0" lvl="2" indent="0" algn="r" rtl="0">
              <a:spcBef>
                <a:spcPts val="0"/>
              </a:spcBef>
              <a:buNone/>
              <a:defRPr sz="1067" b="0" i="0" u="none" strike="noStrike" cap="none">
                <a:solidFill>
                  <a:srgbClr val="2F2F2F"/>
                </a:solidFill>
                <a:latin typeface="Gill Sans"/>
                <a:ea typeface="Gill Sans"/>
                <a:cs typeface="Gill Sans"/>
                <a:sym typeface="Gill Sans"/>
              </a:defRPr>
            </a:lvl3pPr>
            <a:lvl4pPr marL="0" marR="0" lvl="3" indent="0" algn="r" rtl="0">
              <a:spcBef>
                <a:spcPts val="0"/>
              </a:spcBef>
              <a:buNone/>
              <a:defRPr sz="1067" b="0" i="0" u="none" strike="noStrike" cap="none">
                <a:solidFill>
                  <a:srgbClr val="2F2F2F"/>
                </a:solidFill>
                <a:latin typeface="Gill Sans"/>
                <a:ea typeface="Gill Sans"/>
                <a:cs typeface="Gill Sans"/>
                <a:sym typeface="Gill Sans"/>
              </a:defRPr>
            </a:lvl4pPr>
            <a:lvl5pPr marL="0" marR="0" lvl="4" indent="0" algn="r" rtl="0">
              <a:spcBef>
                <a:spcPts val="0"/>
              </a:spcBef>
              <a:buNone/>
              <a:defRPr sz="1067" b="0" i="0" u="none" strike="noStrike" cap="none">
                <a:solidFill>
                  <a:srgbClr val="2F2F2F"/>
                </a:solidFill>
                <a:latin typeface="Gill Sans"/>
                <a:ea typeface="Gill Sans"/>
                <a:cs typeface="Gill Sans"/>
                <a:sym typeface="Gill Sans"/>
              </a:defRPr>
            </a:lvl5pPr>
            <a:lvl6pPr marL="0" marR="0" lvl="5" indent="0" algn="r" rtl="0">
              <a:spcBef>
                <a:spcPts val="0"/>
              </a:spcBef>
              <a:buNone/>
              <a:defRPr sz="1067" b="0" i="0" u="none" strike="noStrike" cap="none">
                <a:solidFill>
                  <a:srgbClr val="2F2F2F"/>
                </a:solidFill>
                <a:latin typeface="Gill Sans"/>
                <a:ea typeface="Gill Sans"/>
                <a:cs typeface="Gill Sans"/>
                <a:sym typeface="Gill Sans"/>
              </a:defRPr>
            </a:lvl6pPr>
            <a:lvl7pPr marL="0" marR="0" lvl="6" indent="0" algn="r" rtl="0">
              <a:spcBef>
                <a:spcPts val="0"/>
              </a:spcBef>
              <a:buNone/>
              <a:defRPr sz="1067" b="0" i="0" u="none" strike="noStrike" cap="none">
                <a:solidFill>
                  <a:srgbClr val="2F2F2F"/>
                </a:solidFill>
                <a:latin typeface="Gill Sans"/>
                <a:ea typeface="Gill Sans"/>
                <a:cs typeface="Gill Sans"/>
                <a:sym typeface="Gill Sans"/>
              </a:defRPr>
            </a:lvl7pPr>
            <a:lvl8pPr marL="0" marR="0" lvl="7" indent="0" algn="r" rtl="0">
              <a:spcBef>
                <a:spcPts val="0"/>
              </a:spcBef>
              <a:buNone/>
              <a:defRPr sz="1067" b="0" i="0" u="none" strike="noStrike" cap="none">
                <a:solidFill>
                  <a:srgbClr val="2F2F2F"/>
                </a:solidFill>
                <a:latin typeface="Gill Sans"/>
                <a:ea typeface="Gill Sans"/>
                <a:cs typeface="Gill Sans"/>
                <a:sym typeface="Gill Sans"/>
              </a:defRPr>
            </a:lvl8pPr>
            <a:lvl9pPr marL="0" marR="0" lvl="8" indent="0" algn="r" rtl="0">
              <a:spcBef>
                <a:spcPts val="0"/>
              </a:spcBef>
              <a:buNone/>
              <a:defRPr sz="1067" b="0" i="0" u="none" strike="noStrike" cap="none">
                <a:solidFill>
                  <a:srgbClr val="2F2F2F"/>
                </a:solidFill>
                <a:latin typeface="Gill Sans"/>
                <a:ea typeface="Gill Sans"/>
                <a:cs typeface="Gill Sans"/>
                <a:sym typeface="Gill Sans"/>
              </a:defRPr>
            </a:lvl9pPr>
          </a:lstStyle>
          <a:p>
            <a:fld id="{00000000-1234-1234-1234-123412341234}" type="slidenum">
              <a:rPr lang="en" smtClean="0"/>
              <a:pPr/>
              <a:t>‹#›</a:t>
            </a:fld>
            <a:endParaRPr lang="en" dirty="0"/>
          </a:p>
        </p:txBody>
      </p:sp>
      <p:cxnSp>
        <p:nvCxnSpPr>
          <p:cNvPr id="18" name="Google Shape;18;p3"/>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9927921" y="118804"/>
            <a:ext cx="2053112" cy="1175115"/>
          </a:xfrm>
          <a:prstGeom prst="rect">
            <a:avLst/>
          </a:prstGeom>
        </p:spPr>
      </p:pic>
    </p:spTree>
    <p:extLst>
      <p:ext uri="{BB962C8B-B14F-4D97-AF65-F5344CB8AC3E}">
        <p14:creationId xmlns:p14="http://schemas.microsoft.com/office/powerpoint/2010/main" val="16323684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599" cy="132556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838200" y="1825625"/>
            <a:ext cx="10515599" cy="382905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7F7F7F"/>
              </a:buClr>
              <a:buSzPts val="2800"/>
              <a:buFont typeface="Arial"/>
              <a:buChar char="•"/>
              <a:defRPr sz="2800" b="0" i="0" u="none" strike="noStrike" cap="none">
                <a:solidFill>
                  <a:srgbClr val="7F7F7F"/>
                </a:solidFill>
                <a:latin typeface="Calibri"/>
                <a:ea typeface="Calibri"/>
                <a:cs typeface="Calibri"/>
                <a:sym typeface="Calibri"/>
              </a:defRPr>
            </a:lvl1pPr>
            <a:lvl2pPr marL="914400" marR="0" lvl="1" indent="-381000" algn="l" rtl="0">
              <a:lnSpc>
                <a:spcPct val="90000"/>
              </a:lnSpc>
              <a:spcBef>
                <a:spcPts val="500"/>
              </a:spcBef>
              <a:spcAft>
                <a:spcPts val="0"/>
              </a:spcAft>
              <a:buClr>
                <a:srgbClr val="7F7F7F"/>
              </a:buClr>
              <a:buSzPts val="2400"/>
              <a:buFont typeface="Arial"/>
              <a:buChar char="•"/>
              <a:defRPr sz="2400" b="0" i="0" u="none" strike="noStrike" cap="none">
                <a:solidFill>
                  <a:srgbClr val="7F7F7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9063038" y="6194425"/>
            <a:ext cx="1133474"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194425"/>
            <a:ext cx="41148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0220325" y="6194425"/>
            <a:ext cx="113347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300"/>
              <a:buFont typeface="Calibri"/>
              <a:buNone/>
              <a:defRPr sz="12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65"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www.pwc.de/en/digitale-transformation/pwc-bitkom-study-open-source-monitor-2021.pdf"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3" name="Google Shape;166;p19">
            <a:extLst>
              <a:ext uri="{FF2B5EF4-FFF2-40B4-BE49-F238E27FC236}">
                <a16:creationId xmlns:a16="http://schemas.microsoft.com/office/drawing/2014/main" id="{2BD93C91-D433-C240-BC23-5F82F42D5F54}"/>
              </a:ext>
            </a:extLst>
          </p:cNvPr>
          <p:cNvSpPr txBox="1">
            <a:spLocks/>
          </p:cNvSpPr>
          <p:nvPr/>
        </p:nvSpPr>
        <p:spPr>
          <a:xfrm>
            <a:off x="838200" y="3819401"/>
            <a:ext cx="10515600" cy="132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Clr>
                <a:srgbClr val="00B4C2"/>
              </a:buClr>
              <a:buSzPts val="900"/>
              <a:buFont typeface="Calibri"/>
              <a:buNone/>
            </a:pPr>
            <a:r>
              <a:rPr lang="en-US" sz="3600" dirty="0">
                <a:solidFill>
                  <a:schemeClr val="accent1"/>
                </a:solidFill>
                <a:latin typeface="Calibri"/>
                <a:ea typeface="Calibri"/>
                <a:cs typeface="Calibri"/>
                <a:sym typeface="Calibri"/>
              </a:rPr>
              <a:t>Building Trust In The Supply Chain Since 2016</a:t>
            </a:r>
            <a:endParaRPr lang="en-CA" sz="3600" dirty="0">
              <a:solidFill>
                <a:schemeClr val="accent1"/>
              </a:solidFill>
              <a:latin typeface="Calibri"/>
              <a:ea typeface="Calibri"/>
              <a:cs typeface="Calibri"/>
              <a:sym typeface="Calibri"/>
            </a:endParaRPr>
          </a:p>
        </p:txBody>
      </p:sp>
      <p:sp>
        <p:nvSpPr>
          <p:cNvPr id="5" name="Google Shape;166;p19">
            <a:extLst>
              <a:ext uri="{FF2B5EF4-FFF2-40B4-BE49-F238E27FC236}">
                <a16:creationId xmlns:a16="http://schemas.microsoft.com/office/drawing/2014/main" id="{6011BA8F-6BF5-B640-BF01-CCC4FFA563C2}"/>
              </a:ext>
            </a:extLst>
          </p:cNvPr>
          <p:cNvSpPr txBox="1">
            <a:spLocks/>
          </p:cNvSpPr>
          <p:nvPr/>
        </p:nvSpPr>
        <p:spPr>
          <a:xfrm>
            <a:off x="838200" y="5145101"/>
            <a:ext cx="10515600" cy="132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7F7F7F"/>
              </a:buClr>
              <a:buSzPts val="4400"/>
              <a:buFont typeface="Arial"/>
              <a:buNone/>
              <a:defRPr sz="4400" b="0" i="0" u="none" strike="noStrike" cap="none">
                <a:solidFill>
                  <a:srgbClr val="7F7F7F"/>
                </a:solidFill>
                <a:latin typeface="Arial"/>
                <a:ea typeface="Arial"/>
                <a:cs typeface="Arial"/>
                <a:sym typeface="Arial"/>
              </a:defRPr>
            </a:lvl1pPr>
            <a:lvl2pPr marR="0" lvl="1"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2pPr>
            <a:lvl3pPr marR="0" lvl="2"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3pPr>
            <a:lvl4pPr marR="0" lvl="3"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4pPr>
            <a:lvl5pPr marR="0" lvl="4"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5pPr>
            <a:lvl6pPr marR="0" lvl="5"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6pPr>
            <a:lvl7pPr marR="0" lvl="6"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7pPr>
            <a:lvl8pPr marR="0" lvl="7"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8pPr>
            <a:lvl9pPr marR="0" lvl="8" algn="l" rtl="0">
              <a:lnSpc>
                <a:spcPct val="90000"/>
              </a:lnSpc>
              <a:spcBef>
                <a:spcPts val="0"/>
              </a:spcBef>
              <a:spcAft>
                <a:spcPts val="0"/>
              </a:spcAft>
              <a:buClr>
                <a:srgbClr val="00B4C2"/>
              </a:buClr>
              <a:buSzPts val="4400"/>
              <a:buFont typeface="Calibri"/>
              <a:buNone/>
              <a:defRPr sz="4400" b="0" i="0" u="none" strike="noStrike" cap="none">
                <a:solidFill>
                  <a:srgbClr val="00B4C2"/>
                </a:solidFill>
                <a:latin typeface="Calibri"/>
                <a:ea typeface="Calibri"/>
                <a:cs typeface="Calibri"/>
                <a:sym typeface="Calibri"/>
              </a:defRPr>
            </a:lvl9pPr>
          </a:lstStyle>
          <a:p>
            <a:pPr>
              <a:buClr>
                <a:srgbClr val="00B4C2"/>
              </a:buClr>
              <a:buSzPts val="900"/>
              <a:buFont typeface="Calibri"/>
              <a:buNone/>
            </a:pPr>
            <a:r>
              <a:rPr lang="en-US" sz="2400" dirty="0" err="1">
                <a:solidFill>
                  <a:schemeClr val="bg1">
                    <a:lumMod val="50000"/>
                  </a:schemeClr>
                </a:solidFill>
                <a:latin typeface="Calibri"/>
                <a:ea typeface="Calibri"/>
                <a:cs typeface="Calibri"/>
                <a:sym typeface="Calibri"/>
              </a:rPr>
              <a:t>www.openchainproject.org</a:t>
            </a:r>
            <a:endParaRPr lang="en-CA" sz="2400" dirty="0">
              <a:solidFill>
                <a:schemeClr val="bg1">
                  <a:lumMod val="50000"/>
                </a:schemeClr>
              </a:solidFill>
              <a:latin typeface="Calibri"/>
              <a:ea typeface="Calibri"/>
              <a:cs typeface="Calibri"/>
              <a:sym typeface="Calibri"/>
            </a:endParaRPr>
          </a:p>
        </p:txBody>
      </p:sp>
      <p:pic>
        <p:nvPicPr>
          <p:cNvPr id="2" name="Picture 3">
            <a:extLst>
              <a:ext uri="{FF2B5EF4-FFF2-40B4-BE49-F238E27FC236}">
                <a16:creationId xmlns:a16="http://schemas.microsoft.com/office/drawing/2014/main" id="{F212C0E4-569A-9846-905A-7107B2D044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23027" y="5964332"/>
            <a:ext cx="2263140" cy="685486"/>
          </a:xfrm>
          <a:prstGeom prst="rect">
            <a:avLst/>
          </a:prstGeom>
        </p:spPr>
      </p:pic>
    </p:spTree>
    <p:extLst>
      <p:ext uri="{BB962C8B-B14F-4D97-AF65-F5344CB8AC3E}">
        <p14:creationId xmlns:p14="http://schemas.microsoft.com/office/powerpoint/2010/main" val="214772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1"/>
            <a:ext cx="1305000" cy="3651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10</a:t>
            </a:fld>
            <a:endParaRPr/>
          </a:p>
        </p:txBody>
      </p:sp>
      <p:pic>
        <p:nvPicPr>
          <p:cNvPr id="3" name="Picture 2" descr="Graphical user interface, website, timeline&#10;&#10;Description automatically generated">
            <a:extLst>
              <a:ext uri="{FF2B5EF4-FFF2-40B4-BE49-F238E27FC236}">
                <a16:creationId xmlns:a16="http://schemas.microsoft.com/office/drawing/2014/main" id="{FD457B11-E37F-B640-8EAD-5919A16105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581" y="204526"/>
            <a:ext cx="7604115" cy="6288375"/>
          </a:xfrm>
          <a:prstGeom prst="rect">
            <a:avLst/>
          </a:prstGeom>
        </p:spPr>
      </p:pic>
      <p:pic>
        <p:nvPicPr>
          <p:cNvPr id="7" name="Picture 6" descr="A picture containing application&#10;&#10;Description automatically generated">
            <a:extLst>
              <a:ext uri="{FF2B5EF4-FFF2-40B4-BE49-F238E27FC236}">
                <a16:creationId xmlns:a16="http://schemas.microsoft.com/office/drawing/2014/main" id="{BB698AA6-8C87-3E40-999B-83470A7982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02562" y="4946756"/>
            <a:ext cx="3814105" cy="1609075"/>
          </a:xfrm>
          <a:prstGeom prst="rect">
            <a:avLst/>
          </a:prstGeom>
        </p:spPr>
      </p:pic>
      <p:pic>
        <p:nvPicPr>
          <p:cNvPr id="8" name="Picture 7">
            <a:extLst>
              <a:ext uri="{FF2B5EF4-FFF2-40B4-BE49-F238E27FC236}">
                <a16:creationId xmlns:a16="http://schemas.microsoft.com/office/drawing/2014/main" id="{707BF440-DF62-A84A-990A-F00DBC603A2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41821" y="1917574"/>
            <a:ext cx="3814107" cy="2862279"/>
          </a:xfrm>
          <a:prstGeom prst="rect">
            <a:avLst/>
          </a:prstGeom>
        </p:spPr>
      </p:pic>
    </p:spTree>
    <p:extLst>
      <p:ext uri="{BB962C8B-B14F-4D97-AF65-F5344CB8AC3E}">
        <p14:creationId xmlns:p14="http://schemas.microsoft.com/office/powerpoint/2010/main" val="1902549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Shape 181"/>
          <p:cNvSpPr txBox="1">
            <a:spLocks noGrp="1"/>
          </p:cNvSpPr>
          <p:nvPr>
            <p:ph type="sldNum" idx="12"/>
          </p:nvPr>
        </p:nvSpPr>
        <p:spPr>
          <a:xfrm>
            <a:off x="10048875" y="6235701"/>
            <a:ext cx="1305000" cy="365100"/>
          </a:xfrm>
          <a:prstGeom prst="rect">
            <a:avLst/>
          </a:prstGeom>
          <a:noFill/>
          <a:ln>
            <a:noFill/>
          </a:ln>
        </p:spPr>
        <p:txBody>
          <a:bodyPr spcFirstLastPara="1" wrap="square" lIns="91425" tIns="45700" rIns="91425" bIns="45700" anchor="ctr" anchorCtr="0">
            <a:noAutofit/>
          </a:bodyPr>
          <a:lstStyle/>
          <a:p>
            <a:fld id="{00000000-1234-1234-1234-123412341234}" type="slidenum">
              <a:rPr lang="en-CA"/>
              <a:pPr/>
              <a:t>11</a:t>
            </a:fld>
            <a:endParaRPr/>
          </a:p>
        </p:txBody>
      </p:sp>
      <p:pic>
        <p:nvPicPr>
          <p:cNvPr id="4" name="Picture 3" descr="Graphical user interface, text, application&#10;&#10;Description automatically generated">
            <a:extLst>
              <a:ext uri="{FF2B5EF4-FFF2-40B4-BE49-F238E27FC236}">
                <a16:creationId xmlns:a16="http://schemas.microsoft.com/office/drawing/2014/main" id="{06356698-9A43-7B48-9804-6AB8BAB46A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327" y="347602"/>
            <a:ext cx="10017347" cy="6162799"/>
          </a:xfrm>
          <a:prstGeom prst="rect">
            <a:avLst/>
          </a:prstGeom>
        </p:spPr>
      </p:pic>
    </p:spTree>
    <p:extLst>
      <p:ext uri="{BB962C8B-B14F-4D97-AF65-F5344CB8AC3E}">
        <p14:creationId xmlns:p14="http://schemas.microsoft.com/office/powerpoint/2010/main" val="282140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CA" sz="3600" dirty="0">
                <a:solidFill>
                  <a:schemeClr val="accent1"/>
                </a:solidFill>
              </a:rPr>
              <a:t>Community First</a:t>
            </a:r>
            <a:endParaRPr sz="3600" dirty="0">
              <a:solidFill>
                <a:schemeClr val="accent1"/>
              </a:solidFill>
            </a:endParaRPr>
          </a:p>
        </p:txBody>
      </p:sp>
      <p:pic>
        <p:nvPicPr>
          <p:cNvPr id="5" name="Picture 4" descr="A group of people sitting at a table&#10;&#10;Description automatically generated">
            <a:extLst>
              <a:ext uri="{FF2B5EF4-FFF2-40B4-BE49-F238E27FC236}">
                <a16:creationId xmlns:a16="http://schemas.microsoft.com/office/drawing/2014/main" id="{E812C333-CA1F-C94B-B279-41AB21ED21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4814" y="1546481"/>
            <a:ext cx="6071017" cy="2840716"/>
          </a:xfrm>
          <a:prstGeom prst="rect">
            <a:avLst/>
          </a:prstGeom>
          <a:ln w="12700">
            <a:solidFill>
              <a:schemeClr val="tx1"/>
            </a:solidFill>
          </a:ln>
        </p:spPr>
      </p:pic>
      <p:pic>
        <p:nvPicPr>
          <p:cNvPr id="13" name="Picture 12" descr="A group of people sitting at a table using a computer&#10;&#10;Description automatically generated">
            <a:extLst>
              <a:ext uri="{FF2B5EF4-FFF2-40B4-BE49-F238E27FC236}">
                <a16:creationId xmlns:a16="http://schemas.microsoft.com/office/drawing/2014/main" id="{FE7D99E6-E474-1946-B24A-E17A3386645F}"/>
              </a:ext>
            </a:extLst>
          </p:cNvPr>
          <p:cNvPicPr>
            <a:picLocks noChangeAspect="1"/>
          </p:cNvPicPr>
          <p:nvPr/>
        </p:nvPicPr>
        <p:blipFill>
          <a:blip r:embed="rId4"/>
          <a:stretch>
            <a:fillRect/>
          </a:stretch>
        </p:blipFill>
        <p:spPr>
          <a:xfrm>
            <a:off x="7314996" y="1531900"/>
            <a:ext cx="4449800" cy="4449800"/>
          </a:xfrm>
          <a:prstGeom prst="rect">
            <a:avLst/>
          </a:prstGeom>
          <a:ln w="12700">
            <a:solidFill>
              <a:schemeClr val="tx1"/>
            </a:solidFill>
          </a:ln>
        </p:spPr>
      </p:pic>
      <p:pic>
        <p:nvPicPr>
          <p:cNvPr id="11" name="Picture 10" descr="A group of people sitting at a table using a computer&#10;&#10;Description automatically generated">
            <a:extLst>
              <a:ext uri="{FF2B5EF4-FFF2-40B4-BE49-F238E27FC236}">
                <a16:creationId xmlns:a16="http://schemas.microsoft.com/office/drawing/2014/main" id="{5545213E-D1A7-2240-B72C-0745C51F95D2}"/>
              </a:ext>
            </a:extLst>
          </p:cNvPr>
          <p:cNvPicPr>
            <a:picLocks noChangeAspect="1"/>
          </p:cNvPicPr>
          <p:nvPr/>
        </p:nvPicPr>
        <p:blipFill>
          <a:blip r:embed="rId5"/>
          <a:stretch>
            <a:fillRect/>
          </a:stretch>
        </p:blipFill>
        <p:spPr>
          <a:xfrm>
            <a:off x="1243979" y="3429001"/>
            <a:ext cx="5715000" cy="2552700"/>
          </a:xfrm>
          <a:prstGeom prst="rect">
            <a:avLst/>
          </a:prstGeom>
          <a:ln w="12700">
            <a:solidFill>
              <a:schemeClr val="tx1"/>
            </a:solidFill>
          </a:ln>
        </p:spPr>
      </p:pic>
      <p:pic>
        <p:nvPicPr>
          <p:cNvPr id="9" name="Picture 8" descr="A group of people sitting at a table&#10;&#10;Description automatically generated">
            <a:extLst>
              <a:ext uri="{FF2B5EF4-FFF2-40B4-BE49-F238E27FC236}">
                <a16:creationId xmlns:a16="http://schemas.microsoft.com/office/drawing/2014/main" id="{7C3AD109-23C3-5743-94E7-91B8AAFE89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49140" y="4493500"/>
            <a:ext cx="3824291" cy="2150101"/>
          </a:xfrm>
          <a:prstGeom prst="rect">
            <a:avLst/>
          </a:prstGeom>
          <a:ln w="12700">
            <a:solidFill>
              <a:schemeClr val="tx1"/>
            </a:solidFill>
          </a:ln>
        </p:spPr>
      </p:pic>
    </p:spTree>
    <p:extLst>
      <p:ext uri="{BB962C8B-B14F-4D97-AF65-F5344CB8AC3E}">
        <p14:creationId xmlns:p14="http://schemas.microsoft.com/office/powerpoint/2010/main" val="2518475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8" name="Picture 7">
            <a:extLst>
              <a:ext uri="{FF2B5EF4-FFF2-40B4-BE49-F238E27FC236}">
                <a16:creationId xmlns:a16="http://schemas.microsoft.com/office/drawing/2014/main" id="{E7686CBD-B193-8741-B720-A5040957B1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8536" y="1537740"/>
            <a:ext cx="4914493" cy="2764403"/>
          </a:xfrm>
          <a:prstGeom prst="rect">
            <a:avLst/>
          </a:prstGeom>
        </p:spPr>
      </p:pic>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CA" sz="3600" dirty="0">
                <a:solidFill>
                  <a:schemeClr val="accent1"/>
                </a:solidFill>
              </a:rPr>
              <a:t>Everywhere!</a:t>
            </a:r>
            <a:endParaRPr sz="3600" dirty="0">
              <a:solidFill>
                <a:schemeClr val="accent1"/>
              </a:solidFill>
            </a:endParaRPr>
          </a:p>
        </p:txBody>
      </p:sp>
      <p:pic>
        <p:nvPicPr>
          <p:cNvPr id="7" name="Picture 6">
            <a:extLst>
              <a:ext uri="{FF2B5EF4-FFF2-40B4-BE49-F238E27FC236}">
                <a16:creationId xmlns:a16="http://schemas.microsoft.com/office/drawing/2014/main" id="{095CCFC9-AA8F-F14A-BE74-68BAD5D3944F}"/>
              </a:ext>
            </a:extLst>
          </p:cNvPr>
          <p:cNvPicPr>
            <a:picLocks noChangeAspect="1"/>
          </p:cNvPicPr>
          <p:nvPr/>
        </p:nvPicPr>
        <p:blipFill>
          <a:blip r:embed="rId4"/>
          <a:stretch>
            <a:fillRect/>
          </a:stretch>
        </p:blipFill>
        <p:spPr>
          <a:xfrm>
            <a:off x="185641" y="1809751"/>
            <a:ext cx="7173545" cy="2220383"/>
          </a:xfrm>
          <a:prstGeom prst="rect">
            <a:avLst/>
          </a:prstGeom>
        </p:spPr>
      </p:pic>
      <p:pic>
        <p:nvPicPr>
          <p:cNvPr id="10" name="Picture 4">
            <a:extLst>
              <a:ext uri="{FF2B5EF4-FFF2-40B4-BE49-F238E27FC236}">
                <a16:creationId xmlns:a16="http://schemas.microsoft.com/office/drawing/2014/main" id="{4B284DD2-3070-D94B-80D8-722DDD609F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2479" y="4421754"/>
            <a:ext cx="5610791" cy="2196484"/>
          </a:xfrm>
          <a:prstGeom prst="rect">
            <a:avLst/>
          </a:prstGeom>
        </p:spPr>
      </p:pic>
      <p:pic>
        <p:nvPicPr>
          <p:cNvPr id="12" name="Picture 15">
            <a:extLst>
              <a:ext uri="{FF2B5EF4-FFF2-40B4-BE49-F238E27FC236}">
                <a16:creationId xmlns:a16="http://schemas.microsoft.com/office/drawing/2014/main" id="{261D6166-27EA-CA4A-8637-E47247EF9A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5211" y="3808603"/>
            <a:ext cx="5603807" cy="2536939"/>
          </a:xfrm>
          <a:prstGeom prst="rect">
            <a:avLst/>
          </a:prstGeom>
        </p:spPr>
      </p:pic>
    </p:spTree>
    <p:extLst>
      <p:ext uri="{BB962C8B-B14F-4D97-AF65-F5344CB8AC3E}">
        <p14:creationId xmlns:p14="http://schemas.microsoft.com/office/powerpoint/2010/main" val="9346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8" name="Title 17">
            <a:extLst>
              <a:ext uri="{FF2B5EF4-FFF2-40B4-BE49-F238E27FC236}">
                <a16:creationId xmlns:a16="http://schemas.microsoft.com/office/drawing/2014/main" id="{F6BCDACD-9CCF-F144-B82F-CF106AF842FD}"/>
              </a:ext>
            </a:extLst>
          </p:cNvPr>
          <p:cNvSpPr>
            <a:spLocks noGrp="1"/>
          </p:cNvSpPr>
          <p:nvPr>
            <p:ph type="title"/>
          </p:nvPr>
        </p:nvSpPr>
        <p:spPr/>
        <p:txBody>
          <a:bodyPr/>
          <a:lstStyle/>
          <a:p>
            <a:r>
              <a:rPr lang="en-US" sz="3600" dirty="0">
                <a:solidFill>
                  <a:schemeClr val="accent1"/>
                </a:solidFill>
              </a:rPr>
              <a:t>Global Work Groups:</a:t>
            </a:r>
          </a:p>
        </p:txBody>
      </p:sp>
      <p:sp>
        <p:nvSpPr>
          <p:cNvPr id="2" name="Text Placeholder 1">
            <a:extLst>
              <a:ext uri="{FF2B5EF4-FFF2-40B4-BE49-F238E27FC236}">
                <a16:creationId xmlns:a16="http://schemas.microsoft.com/office/drawing/2014/main" id="{2044F383-A665-CF63-9DED-2C39F64312B1}"/>
              </a:ext>
            </a:extLst>
          </p:cNvPr>
          <p:cNvSpPr>
            <a:spLocks noGrp="1"/>
          </p:cNvSpPr>
          <p:nvPr>
            <p:ph type="body" idx="1"/>
          </p:nvPr>
        </p:nvSpPr>
        <p:spPr/>
        <p:txBody>
          <a:bodyPr/>
          <a:lstStyle/>
          <a:p>
            <a:r>
              <a:rPr lang="en-US" dirty="0"/>
              <a:t>Specification Work Group (Spring 2016~)</a:t>
            </a:r>
          </a:p>
          <a:p>
            <a:r>
              <a:rPr lang="en-US" dirty="0"/>
              <a:t>Conformance Work Group (Spring 2016~)</a:t>
            </a:r>
          </a:p>
          <a:p>
            <a:r>
              <a:rPr lang="en-US" dirty="0"/>
              <a:t>Curriculum Work Group (Spring 2016~)</a:t>
            </a:r>
          </a:p>
          <a:p>
            <a:r>
              <a:rPr lang="en-US" dirty="0"/>
              <a:t>Automotive Work Group (Summer 2019~)</a:t>
            </a:r>
          </a:p>
          <a:p>
            <a:r>
              <a:rPr lang="en-US" dirty="0"/>
              <a:t>Tooling Work Group (Summer 2019~)</a:t>
            </a:r>
          </a:p>
          <a:p>
            <a:r>
              <a:rPr lang="en-US" dirty="0"/>
              <a:t>Education Work Group (Autumn 2020~)</a:t>
            </a:r>
          </a:p>
          <a:p>
            <a:r>
              <a:rPr lang="en-US" dirty="0"/>
              <a:t>Telecom Work Group (Spring 2021~)</a:t>
            </a:r>
            <a:br>
              <a:rPr lang="en-US" dirty="0"/>
            </a:br>
            <a:br>
              <a:rPr lang="en-US" dirty="0"/>
            </a:br>
            <a:endParaRPr lang="en-JP" dirty="0"/>
          </a:p>
        </p:txBody>
      </p:sp>
    </p:spTree>
    <p:extLst>
      <p:ext uri="{BB962C8B-B14F-4D97-AF65-F5344CB8AC3E}">
        <p14:creationId xmlns:p14="http://schemas.microsoft.com/office/powerpoint/2010/main" val="142466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4" name="Google Shape;285;p35">
            <a:extLst>
              <a:ext uri="{FF2B5EF4-FFF2-40B4-BE49-F238E27FC236}">
                <a16:creationId xmlns:a16="http://schemas.microsoft.com/office/drawing/2014/main" id="{6E4F79D4-DD72-1A4B-8D74-E1BCB2647B4D}"/>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solidFill>
                  <a:schemeClr val="accent1"/>
                </a:solidFill>
              </a:rPr>
              <a:t>Regional Work Groups</a:t>
            </a:r>
            <a:endParaRPr sz="3600" dirty="0">
              <a:solidFill>
                <a:schemeClr val="accent1"/>
              </a:solidFill>
            </a:endParaRPr>
          </a:p>
        </p:txBody>
      </p:sp>
      <p:sp>
        <p:nvSpPr>
          <p:cNvPr id="2" name="Text Placeholder 1">
            <a:extLst>
              <a:ext uri="{FF2B5EF4-FFF2-40B4-BE49-F238E27FC236}">
                <a16:creationId xmlns:a16="http://schemas.microsoft.com/office/drawing/2014/main" id="{D0F48B2F-9413-69D9-4399-7C04DFD25262}"/>
              </a:ext>
            </a:extLst>
          </p:cNvPr>
          <p:cNvSpPr>
            <a:spLocks noGrp="1"/>
          </p:cNvSpPr>
          <p:nvPr>
            <p:ph type="body" idx="1"/>
          </p:nvPr>
        </p:nvSpPr>
        <p:spPr/>
        <p:txBody>
          <a:bodyPr/>
          <a:lstStyle/>
          <a:p>
            <a:r>
              <a:rPr lang="en-US" dirty="0"/>
              <a:t>OpenChain in Japan (Dec 2017~)</a:t>
            </a:r>
          </a:p>
          <a:p>
            <a:r>
              <a:rPr lang="en-US" dirty="0"/>
              <a:t>OpenChain in Korea (Jan 2019~)</a:t>
            </a:r>
          </a:p>
          <a:p>
            <a:r>
              <a:rPr lang="en-US" dirty="0"/>
              <a:t>OpenChain in India (Sept 2019~)</a:t>
            </a:r>
          </a:p>
          <a:p>
            <a:r>
              <a:rPr lang="en-US" dirty="0"/>
              <a:t>OpenChain in China (Sept 2019~)</a:t>
            </a:r>
          </a:p>
          <a:p>
            <a:r>
              <a:rPr lang="en-US" dirty="0"/>
              <a:t>OpenChain in Taiwan (Sept 2019~)</a:t>
            </a:r>
          </a:p>
          <a:p>
            <a:r>
              <a:rPr lang="en-US" dirty="0"/>
              <a:t>OpenChain in Germany (Jan 2020~)</a:t>
            </a:r>
          </a:p>
          <a:p>
            <a:r>
              <a:rPr lang="en-US" dirty="0"/>
              <a:t>OpenChain in the UK (June 2020~)</a:t>
            </a:r>
          </a:p>
          <a:p>
            <a:r>
              <a:rPr lang="en-US" dirty="0"/>
              <a:t>OpenChain in the USA (Dec 2020~)</a:t>
            </a:r>
            <a:endParaRPr lang="en-JP" dirty="0"/>
          </a:p>
        </p:txBody>
      </p:sp>
    </p:spTree>
    <p:extLst>
      <p:ext uri="{BB962C8B-B14F-4D97-AF65-F5344CB8AC3E}">
        <p14:creationId xmlns:p14="http://schemas.microsoft.com/office/powerpoint/2010/main" val="2076172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2" name="Title 1">
            <a:extLst>
              <a:ext uri="{FF2B5EF4-FFF2-40B4-BE49-F238E27FC236}">
                <a16:creationId xmlns:a16="http://schemas.microsoft.com/office/drawing/2014/main" id="{CE500C2F-3E8A-E577-3DCC-4996B02D34AC}"/>
              </a:ext>
            </a:extLst>
          </p:cNvPr>
          <p:cNvSpPr>
            <a:spLocks noGrp="1"/>
          </p:cNvSpPr>
          <p:nvPr>
            <p:ph type="title"/>
          </p:nvPr>
        </p:nvSpPr>
        <p:spPr/>
        <p:txBody>
          <a:bodyPr/>
          <a:lstStyle/>
          <a:p>
            <a:r>
              <a:rPr lang="en-JP" sz="3600" dirty="0">
                <a:solidFill>
                  <a:schemeClr val="accent1"/>
                </a:solidFill>
              </a:rPr>
              <a:t>Partner Program</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16</a:t>
            </a:fld>
            <a:endParaRPr/>
          </a:p>
        </p:txBody>
      </p:sp>
      <p:pic>
        <p:nvPicPr>
          <p:cNvPr id="5" name="Picture 4" descr="A picture containing map&#10;&#10;Description automatically generated">
            <a:extLst>
              <a:ext uri="{FF2B5EF4-FFF2-40B4-BE49-F238E27FC236}">
                <a16:creationId xmlns:a16="http://schemas.microsoft.com/office/drawing/2014/main" id="{65F8E331-E746-BA4F-A9F4-9C20C50156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7966" y="365125"/>
            <a:ext cx="6569332" cy="3901195"/>
          </a:xfrm>
          <a:prstGeom prst="rect">
            <a:avLst/>
          </a:prstGeom>
        </p:spPr>
      </p:pic>
      <p:pic>
        <p:nvPicPr>
          <p:cNvPr id="6" name="Picture 5" descr="Logo, company name&#10;&#10;Description automatically generated">
            <a:extLst>
              <a:ext uri="{FF2B5EF4-FFF2-40B4-BE49-F238E27FC236}">
                <a16:creationId xmlns:a16="http://schemas.microsoft.com/office/drawing/2014/main" id="{A0700E26-BA64-6545-A8C7-B587CA8507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1874" y="1518549"/>
            <a:ext cx="3882420" cy="3311912"/>
          </a:xfrm>
          <a:prstGeom prst="rect">
            <a:avLst/>
          </a:prstGeom>
        </p:spPr>
      </p:pic>
      <p:pic>
        <p:nvPicPr>
          <p:cNvPr id="4" name="Picture 3">
            <a:extLst>
              <a:ext uri="{FF2B5EF4-FFF2-40B4-BE49-F238E27FC236}">
                <a16:creationId xmlns:a16="http://schemas.microsoft.com/office/drawing/2014/main" id="{8AAA5B52-14C1-7241-AA5D-0FDDD8888E5C}"/>
              </a:ext>
            </a:extLst>
          </p:cNvPr>
          <p:cNvPicPr>
            <a:picLocks noChangeAspect="1"/>
          </p:cNvPicPr>
          <p:nvPr/>
        </p:nvPicPr>
        <p:blipFill>
          <a:blip r:embed="rId5"/>
          <a:stretch>
            <a:fillRect/>
          </a:stretch>
        </p:blipFill>
        <p:spPr>
          <a:xfrm>
            <a:off x="7485868" y="3827778"/>
            <a:ext cx="3155512" cy="2349503"/>
          </a:xfrm>
          <a:prstGeom prst="rect">
            <a:avLst/>
          </a:prstGeom>
        </p:spPr>
      </p:pic>
      <p:pic>
        <p:nvPicPr>
          <p:cNvPr id="3" name="Picture 2">
            <a:extLst>
              <a:ext uri="{FF2B5EF4-FFF2-40B4-BE49-F238E27FC236}">
                <a16:creationId xmlns:a16="http://schemas.microsoft.com/office/drawing/2014/main" id="{BEB03DFB-E531-315B-4D41-450AACC450D7}"/>
              </a:ext>
            </a:extLst>
          </p:cNvPr>
          <p:cNvPicPr>
            <a:picLocks noChangeAspect="1"/>
          </p:cNvPicPr>
          <p:nvPr/>
        </p:nvPicPr>
        <p:blipFill>
          <a:blip r:embed="rId6"/>
          <a:stretch>
            <a:fillRect/>
          </a:stretch>
        </p:blipFill>
        <p:spPr>
          <a:xfrm>
            <a:off x="1089229" y="4850781"/>
            <a:ext cx="3827707" cy="1808779"/>
          </a:xfrm>
          <a:prstGeom prst="rect">
            <a:avLst/>
          </a:prstGeom>
        </p:spPr>
      </p:pic>
      <p:pic>
        <p:nvPicPr>
          <p:cNvPr id="10" name="Picture 9">
            <a:extLst>
              <a:ext uri="{FF2B5EF4-FFF2-40B4-BE49-F238E27FC236}">
                <a16:creationId xmlns:a16="http://schemas.microsoft.com/office/drawing/2014/main" id="{9DE60E6F-248F-A119-B1B8-274B725B0EAE}"/>
              </a:ext>
            </a:extLst>
          </p:cNvPr>
          <p:cNvPicPr>
            <a:picLocks noChangeAspect="1"/>
          </p:cNvPicPr>
          <p:nvPr/>
        </p:nvPicPr>
        <p:blipFill>
          <a:blip r:embed="rId7"/>
          <a:stretch>
            <a:fillRect/>
          </a:stretch>
        </p:blipFill>
        <p:spPr>
          <a:xfrm>
            <a:off x="7485868" y="4007024"/>
            <a:ext cx="3223928" cy="2820497"/>
          </a:xfrm>
          <a:prstGeom prst="rect">
            <a:avLst/>
          </a:prstGeom>
        </p:spPr>
      </p:pic>
    </p:spTree>
    <p:extLst>
      <p:ext uri="{BB962C8B-B14F-4D97-AF65-F5344CB8AC3E}">
        <p14:creationId xmlns:p14="http://schemas.microsoft.com/office/powerpoint/2010/main" val="3267333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solidFill>
                  <a:schemeClr val="accent1"/>
                </a:solidFill>
              </a:rPr>
              <a:t>Global Third Party</a:t>
            </a:r>
            <a:r>
              <a:rPr lang="en-CA" sz="3600" dirty="0">
                <a:solidFill>
                  <a:schemeClr val="accent1"/>
                </a:solidFill>
              </a:rPr>
              <a:t> Certification (</a:t>
            </a:r>
            <a:r>
              <a:rPr lang="en-US" sz="3600" dirty="0">
                <a:solidFill>
                  <a:schemeClr val="accent1"/>
                </a:solidFill>
              </a:rPr>
              <a:t>Mar</a:t>
            </a:r>
            <a:r>
              <a:rPr lang="en-CA" sz="3600" dirty="0">
                <a:solidFill>
                  <a:schemeClr val="accent1"/>
                </a:solidFill>
              </a:rPr>
              <a:t> 2019~)</a:t>
            </a:r>
            <a:endParaRPr sz="3600" dirty="0">
              <a:solidFill>
                <a:schemeClr val="accent1"/>
              </a:solidFill>
            </a:endParaRPr>
          </a:p>
        </p:txBody>
      </p:sp>
      <p:pic>
        <p:nvPicPr>
          <p:cNvPr id="5" name="Picture 4" descr="A picture containing tree, nature&#10;&#10;Description automatically generated">
            <a:extLst>
              <a:ext uri="{FF2B5EF4-FFF2-40B4-BE49-F238E27FC236}">
                <a16:creationId xmlns:a16="http://schemas.microsoft.com/office/drawing/2014/main" id="{5CD0C5C8-7ADB-FE4E-98D8-C10B627D5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64211" y="1358910"/>
            <a:ext cx="7310855" cy="3464861"/>
          </a:xfrm>
          <a:prstGeom prst="rect">
            <a:avLst/>
          </a:prstGeom>
        </p:spPr>
      </p:pic>
      <p:pic>
        <p:nvPicPr>
          <p:cNvPr id="3" name="Picture 2">
            <a:extLst>
              <a:ext uri="{FF2B5EF4-FFF2-40B4-BE49-F238E27FC236}">
                <a16:creationId xmlns:a16="http://schemas.microsoft.com/office/drawing/2014/main" id="{CE10DFB5-2652-8C48-9558-DCFCC31AFA80}"/>
              </a:ext>
            </a:extLst>
          </p:cNvPr>
          <p:cNvPicPr>
            <a:picLocks noChangeAspect="1"/>
          </p:cNvPicPr>
          <p:nvPr/>
        </p:nvPicPr>
        <p:blipFill>
          <a:blip r:embed="rId4"/>
          <a:stretch>
            <a:fillRect/>
          </a:stretch>
        </p:blipFill>
        <p:spPr>
          <a:xfrm>
            <a:off x="4154904" y="4586748"/>
            <a:ext cx="4363453" cy="1966945"/>
          </a:xfrm>
          <a:prstGeom prst="rect">
            <a:avLst/>
          </a:prstGeom>
        </p:spPr>
      </p:pic>
    </p:spTree>
    <p:extLst>
      <p:ext uri="{BB962C8B-B14F-4D97-AF65-F5344CB8AC3E}">
        <p14:creationId xmlns:p14="http://schemas.microsoft.com/office/powerpoint/2010/main" val="1241268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16F3CFA6-F74B-C728-1EDE-DB3CB3425022}"/>
              </a:ext>
            </a:extLst>
          </p:cNvPr>
          <p:cNvSpPr>
            <a:spLocks noGrp="1"/>
          </p:cNvSpPr>
          <p:nvPr>
            <p:ph type="body" idx="1"/>
          </p:nvPr>
        </p:nvSpPr>
        <p:spPr/>
        <p:txBody>
          <a:bodyPr/>
          <a:lstStyle/>
          <a:p>
            <a:r>
              <a:rPr lang="en-US" dirty="0"/>
              <a:t>Self-Certification</a:t>
            </a:r>
            <a:br>
              <a:rPr lang="en-US" dirty="0"/>
            </a:br>
            <a:endParaRPr lang="en-US" dirty="0"/>
          </a:p>
          <a:p>
            <a:r>
              <a:rPr lang="en-US" dirty="0"/>
              <a:t>Independent Compliance Assessment</a:t>
            </a:r>
            <a:br>
              <a:rPr lang="en-US" dirty="0"/>
            </a:br>
            <a:endParaRPr lang="en-US" dirty="0"/>
          </a:p>
          <a:p>
            <a:r>
              <a:rPr lang="en-US" dirty="0"/>
              <a:t>Third-Party Certification</a:t>
            </a:r>
            <a:endParaRPr lang="en-JP" dirty="0"/>
          </a:p>
        </p:txBody>
      </p:sp>
      <p:sp>
        <p:nvSpPr>
          <p:cNvPr id="4" name="Google Shape;285;p35">
            <a:extLst>
              <a:ext uri="{FF2B5EF4-FFF2-40B4-BE49-F238E27FC236}">
                <a16:creationId xmlns:a16="http://schemas.microsoft.com/office/drawing/2014/main" id="{7B5479BA-09F8-EA97-BF3E-C1F35B5A06A9}"/>
              </a:ext>
            </a:extLst>
          </p:cNvPr>
          <p:cNvSpPr txBox="1">
            <a:spLocks noGrp="1"/>
          </p:cNvSpPr>
          <p:nvPr>
            <p:ph type="title"/>
          </p:nvPr>
        </p:nvSpPr>
        <p:spPr>
          <a:xfrm>
            <a:off x="311667" y="239763"/>
            <a:ext cx="9982400" cy="932400"/>
          </a:xfrm>
          <a:prstGeom prst="rect">
            <a:avLst/>
          </a:prstGeom>
          <a:noFill/>
          <a:ln>
            <a:noFill/>
          </a:ln>
        </p:spPr>
        <p:txBody>
          <a:bodyPr spcFirstLastPara="1" vert="horz" wrap="square" lIns="91425" tIns="91425" rIns="91425" bIns="91425" rtlCol="0" anchor="ctr" anchorCtr="0">
            <a:noAutofit/>
          </a:bodyPr>
          <a:lstStyle/>
          <a:p>
            <a:pPr>
              <a:buSzPts val="1100"/>
            </a:pPr>
            <a:r>
              <a:rPr lang="en-US" sz="3600" dirty="0">
                <a:solidFill>
                  <a:schemeClr val="accent1"/>
                </a:solidFill>
              </a:rPr>
              <a:t>Freedom Of Choice In Adoption</a:t>
            </a:r>
            <a:endParaRPr sz="3600" dirty="0">
              <a:solidFill>
                <a:schemeClr val="accent1"/>
              </a:solidFill>
            </a:endParaRPr>
          </a:p>
        </p:txBody>
      </p:sp>
    </p:spTree>
    <p:extLst>
      <p:ext uri="{BB962C8B-B14F-4D97-AF65-F5344CB8AC3E}">
        <p14:creationId xmlns:p14="http://schemas.microsoft.com/office/powerpoint/2010/main" val="3879209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352D-6480-7A6B-F6C6-03A5A3E15985}"/>
              </a:ext>
            </a:extLst>
          </p:cNvPr>
          <p:cNvSpPr>
            <a:spLocks noGrp="1"/>
          </p:cNvSpPr>
          <p:nvPr>
            <p:ph type="title"/>
          </p:nvPr>
        </p:nvSpPr>
        <p:spPr/>
        <p:txBody>
          <a:bodyPr/>
          <a:lstStyle/>
          <a:p>
            <a:r>
              <a:rPr lang="en-US" dirty="0"/>
              <a:t>OpenChain is run by user companies for user companies</a:t>
            </a:r>
          </a:p>
        </p:txBody>
      </p:sp>
      <p:sp>
        <p:nvSpPr>
          <p:cNvPr id="3" name="Slide Number Placeholder 2">
            <a:extLst>
              <a:ext uri="{FF2B5EF4-FFF2-40B4-BE49-F238E27FC236}">
                <a16:creationId xmlns:a16="http://schemas.microsoft.com/office/drawing/2014/main" id="{CCFF8396-C435-9DFC-678B-7C9F4B0F311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19</a:t>
            </a:fld>
            <a:endParaRPr lang="en-CA"/>
          </a:p>
        </p:txBody>
      </p:sp>
    </p:spTree>
    <p:extLst>
      <p:ext uri="{BB962C8B-B14F-4D97-AF65-F5344CB8AC3E}">
        <p14:creationId xmlns:p14="http://schemas.microsoft.com/office/powerpoint/2010/main" val="1626774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311667" y="239763"/>
            <a:ext cx="9982400" cy="932400"/>
          </a:xfrm>
          <a:prstGeom prst="rect">
            <a:avLst/>
          </a:prstGeom>
        </p:spPr>
        <p:txBody>
          <a:bodyPr spcFirstLastPara="1" wrap="square" lIns="91433" tIns="91433" rIns="91433" bIns="91433" anchor="ctr" anchorCtr="0">
            <a:noAutofit/>
          </a:bodyPr>
          <a:lstStyle/>
          <a:p>
            <a:r>
              <a:rPr lang="en" sz="3600" dirty="0">
                <a:solidFill>
                  <a:schemeClr val="accent1"/>
                </a:solidFill>
              </a:rPr>
              <a:t>OpenChain Sponsors (Platinum Members)</a:t>
            </a:r>
            <a:endParaRPr sz="3600" dirty="0">
              <a:solidFill>
                <a:schemeClr val="accent1"/>
              </a:solidFill>
            </a:endParaRPr>
          </a:p>
        </p:txBody>
      </p:sp>
      <p:sp>
        <p:nvSpPr>
          <p:cNvPr id="175" name="Google Shape;175;p35"/>
          <p:cNvSpPr txBox="1">
            <a:spLocks noGrp="1"/>
          </p:cNvSpPr>
          <p:nvPr>
            <p:ph type="sldNum" idx="12"/>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2</a:t>
            </a:fld>
            <a:endParaRPr/>
          </a:p>
        </p:txBody>
      </p:sp>
      <p:pic>
        <p:nvPicPr>
          <p:cNvPr id="4" name="Picture 3">
            <a:extLst>
              <a:ext uri="{FF2B5EF4-FFF2-40B4-BE49-F238E27FC236}">
                <a16:creationId xmlns:a16="http://schemas.microsoft.com/office/drawing/2014/main" id="{2CC29E06-81CF-B844-A5C8-575A2E4DC6B5}"/>
              </a:ext>
            </a:extLst>
          </p:cNvPr>
          <p:cNvPicPr>
            <a:picLocks noChangeAspect="1"/>
          </p:cNvPicPr>
          <p:nvPr/>
        </p:nvPicPr>
        <p:blipFill>
          <a:blip r:embed="rId3"/>
          <a:stretch>
            <a:fillRect/>
          </a:stretch>
        </p:blipFill>
        <p:spPr>
          <a:xfrm>
            <a:off x="2130522" y="1172163"/>
            <a:ext cx="7620509" cy="5254781"/>
          </a:xfrm>
          <a:prstGeom prst="rect">
            <a:avLst/>
          </a:prstGeom>
        </p:spPr>
      </p:pic>
    </p:spTree>
    <p:extLst>
      <p:ext uri="{BB962C8B-B14F-4D97-AF65-F5344CB8AC3E}">
        <p14:creationId xmlns:p14="http://schemas.microsoft.com/office/powerpoint/2010/main" val="4012461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3A0E-E978-9DB5-2225-052A353260CC}"/>
              </a:ext>
            </a:extLst>
          </p:cNvPr>
          <p:cNvSpPr>
            <a:spLocks noGrp="1"/>
          </p:cNvSpPr>
          <p:nvPr>
            <p:ph type="title"/>
          </p:nvPr>
        </p:nvSpPr>
        <p:spPr/>
        <p:txBody>
          <a:bodyPr/>
          <a:lstStyle/>
          <a:p>
            <a:r>
              <a:rPr lang="en-JP" sz="3600" dirty="0">
                <a:solidFill>
                  <a:schemeClr val="accent1"/>
                </a:solidFill>
              </a:rPr>
              <a:t>Trust Built By Process Management</a:t>
            </a:r>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p:txBody>
          <a:bodyPr/>
          <a:lstStyle/>
          <a:p>
            <a:r>
              <a:rPr lang="en-US" dirty="0"/>
              <a:t>OpenChain ISO/IEC 5230:2020 is the International Standard for open source license compliance. It is simple, effective and suitable for companies of all sizes in all markets. This standard is openly developed by a vibrant user community and freely available to all. It is supported by free online self-certification, extensive reference material and official service provider partners.</a:t>
            </a:r>
          </a:p>
          <a:p>
            <a:endParaRPr lang="en-US" dirty="0"/>
          </a:p>
          <a:p>
            <a:r>
              <a:rPr lang="en-US" dirty="0"/>
              <a:t>The OpenChain Security Assurance Specification is the de facto standard for open source security compliance. It is simple, effective and suitable for companies of all sizes in all markets. This standard is openly developed by a vibrant user community and freely available to all. A growing ecosystem of material is forming to support it.</a:t>
            </a:r>
            <a:endParaRPr lang="en-JP"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lstStyle/>
          <a:p>
            <a:fld id="{00000000-1234-1234-1234-123412341234}" type="slidenum">
              <a:rPr lang="en" smtClean="0"/>
              <a:pPr/>
              <a:t>3</a:t>
            </a:fld>
            <a:endParaRPr lang="en" dirty="0"/>
          </a:p>
        </p:txBody>
      </p:sp>
    </p:spTree>
    <p:extLst>
      <p:ext uri="{BB962C8B-B14F-4D97-AF65-F5344CB8AC3E}">
        <p14:creationId xmlns:p14="http://schemas.microsoft.com/office/powerpoint/2010/main" val="224235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AF0E1D7F-C8EE-ED43-98DE-A4F2C02153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952626"/>
            <a:ext cx="12192000" cy="2952751"/>
          </a:xfrm>
          <a:prstGeom prst="rect">
            <a:avLst/>
          </a:prstGeom>
        </p:spPr>
      </p:pic>
      <p:sp>
        <p:nvSpPr>
          <p:cNvPr id="2" name="Title 1">
            <a:extLst>
              <a:ext uri="{FF2B5EF4-FFF2-40B4-BE49-F238E27FC236}">
                <a16:creationId xmlns:a16="http://schemas.microsoft.com/office/drawing/2014/main" id="{6D332CF3-3AA5-2901-FF38-BEF7713945A8}"/>
              </a:ext>
            </a:extLst>
          </p:cNvPr>
          <p:cNvSpPr>
            <a:spLocks noGrp="1"/>
          </p:cNvSpPr>
          <p:nvPr>
            <p:ph type="title"/>
          </p:nvPr>
        </p:nvSpPr>
        <p:spPr/>
        <p:txBody>
          <a:bodyPr/>
          <a:lstStyle/>
          <a:p>
            <a:r>
              <a:rPr lang="en-JP" sz="3600" dirty="0">
                <a:solidFill>
                  <a:schemeClr val="accent1"/>
                </a:solidFill>
              </a:rPr>
              <a:t>Our Standards Work Company By Company</a:t>
            </a:r>
          </a:p>
        </p:txBody>
      </p:sp>
    </p:spTree>
    <p:extLst>
      <p:ext uri="{BB962C8B-B14F-4D97-AF65-F5344CB8AC3E}">
        <p14:creationId xmlns:p14="http://schemas.microsoft.com/office/powerpoint/2010/main" val="2974933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77" name="Group 76">
            <a:extLst>
              <a:ext uri="{FF2B5EF4-FFF2-40B4-BE49-F238E27FC236}">
                <a16:creationId xmlns:a16="http://schemas.microsoft.com/office/drawing/2014/main" id="{315E2F18-27A6-1147-9ECD-04F70406FA3F}"/>
              </a:ext>
            </a:extLst>
          </p:cNvPr>
          <p:cNvGrpSpPr>
            <a:grpSpLocks noChangeAspect="1"/>
          </p:cNvGrpSpPr>
          <p:nvPr/>
        </p:nvGrpSpPr>
        <p:grpSpPr>
          <a:xfrm>
            <a:off x="4211927" y="3668103"/>
            <a:ext cx="3792323" cy="828000"/>
            <a:chOff x="572609" y="2260512"/>
            <a:chExt cx="11046781" cy="2411908"/>
          </a:xfrm>
        </p:grpSpPr>
        <p:sp>
          <p:nvSpPr>
            <p:cNvPr id="79" name="角丸四角形 2">
              <a:extLst>
                <a:ext uri="{FF2B5EF4-FFF2-40B4-BE49-F238E27FC236}">
                  <a16:creationId xmlns:a16="http://schemas.microsoft.com/office/drawing/2014/main" id="{56338D0D-03E2-3E4A-9EC2-7EE7CDA1E77C}"/>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22">
              <a:extLst>
                <a:ext uri="{FF2B5EF4-FFF2-40B4-BE49-F238E27FC236}">
                  <a16:creationId xmlns:a16="http://schemas.microsoft.com/office/drawing/2014/main" id="{466E6FAF-D964-DB4A-AF2E-2E14C4701655}"/>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21">
              <a:extLst>
                <a:ext uri="{FF2B5EF4-FFF2-40B4-BE49-F238E27FC236}">
                  <a16:creationId xmlns:a16="http://schemas.microsoft.com/office/drawing/2014/main" id="{389EB356-AB03-E946-AC66-B4A908B3F113}"/>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
              <a:extLst>
                <a:ext uri="{FF2B5EF4-FFF2-40B4-BE49-F238E27FC236}">
                  <a16:creationId xmlns:a16="http://schemas.microsoft.com/office/drawing/2014/main" id="{9FFD858F-0809-2646-837A-7CE4E6C73ABE}"/>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角丸四角形 11">
              <a:extLst>
                <a:ext uri="{FF2B5EF4-FFF2-40B4-BE49-F238E27FC236}">
                  <a16:creationId xmlns:a16="http://schemas.microsoft.com/office/drawing/2014/main" id="{73E6463F-9303-7B46-9476-49F2420D65EE}"/>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右矢印 7">
              <a:extLst>
                <a:ext uri="{FF2B5EF4-FFF2-40B4-BE49-F238E27FC236}">
                  <a16:creationId xmlns:a16="http://schemas.microsoft.com/office/drawing/2014/main" id="{CA8AD24B-B5F9-CE45-8351-87F34E0FF64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18">
              <a:extLst>
                <a:ext uri="{FF2B5EF4-FFF2-40B4-BE49-F238E27FC236}">
                  <a16:creationId xmlns:a16="http://schemas.microsoft.com/office/drawing/2014/main" id="{C4EA0B41-CDCD-1048-8F07-B56D8FCA814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正方形/長方形 3">
            <a:extLst>
              <a:ext uri="{FF2B5EF4-FFF2-40B4-BE49-F238E27FC236}">
                <a16:creationId xmlns:a16="http://schemas.microsoft.com/office/drawing/2014/main" id="{14CBA9F3-0F7F-E449-8452-1D2787ACE572}"/>
              </a:ext>
            </a:extLst>
          </p:cNvPr>
          <p:cNvSpPr/>
          <p:nvPr/>
        </p:nvSpPr>
        <p:spPr>
          <a:xfrm>
            <a:off x="7213298" y="3647784"/>
            <a:ext cx="668348" cy="23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8" name="Group 87">
            <a:extLst>
              <a:ext uri="{FF2B5EF4-FFF2-40B4-BE49-F238E27FC236}">
                <a16:creationId xmlns:a16="http://schemas.microsoft.com/office/drawing/2014/main" id="{74FDDAFA-998C-6244-B514-54C7D5D068B1}"/>
              </a:ext>
            </a:extLst>
          </p:cNvPr>
          <p:cNvGrpSpPr>
            <a:grpSpLocks noChangeAspect="1"/>
          </p:cNvGrpSpPr>
          <p:nvPr/>
        </p:nvGrpSpPr>
        <p:grpSpPr>
          <a:xfrm>
            <a:off x="878129" y="2974649"/>
            <a:ext cx="3792323" cy="880145"/>
            <a:chOff x="572609" y="2108616"/>
            <a:chExt cx="11046781" cy="2563804"/>
          </a:xfrm>
        </p:grpSpPr>
        <p:sp>
          <p:nvSpPr>
            <p:cNvPr id="90" name="角丸四角形 2">
              <a:extLst>
                <a:ext uri="{FF2B5EF4-FFF2-40B4-BE49-F238E27FC236}">
                  <a16:creationId xmlns:a16="http://schemas.microsoft.com/office/drawing/2014/main" id="{AE1C903E-6F66-2E46-B83F-621540867AEF}"/>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22">
              <a:extLst>
                <a:ext uri="{FF2B5EF4-FFF2-40B4-BE49-F238E27FC236}">
                  <a16:creationId xmlns:a16="http://schemas.microsoft.com/office/drawing/2014/main" id="{4783FA1C-1221-5944-86E5-700952C1EF56}"/>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21">
              <a:extLst>
                <a:ext uri="{FF2B5EF4-FFF2-40B4-BE49-F238E27FC236}">
                  <a16:creationId xmlns:a16="http://schemas.microsoft.com/office/drawing/2014/main" id="{5164A752-4D30-8D40-A13C-4C6CD5018277}"/>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角丸四角形 8">
              <a:extLst>
                <a:ext uri="{FF2B5EF4-FFF2-40B4-BE49-F238E27FC236}">
                  <a16:creationId xmlns:a16="http://schemas.microsoft.com/office/drawing/2014/main" id="{B7B522C1-BADB-924C-9318-0A490D7E9645}"/>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角丸四角形 11">
              <a:extLst>
                <a:ext uri="{FF2B5EF4-FFF2-40B4-BE49-F238E27FC236}">
                  <a16:creationId xmlns:a16="http://schemas.microsoft.com/office/drawing/2014/main" id="{07216419-6823-7A44-BFF2-99BAC7199030}"/>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3">
              <a:extLst>
                <a:ext uri="{FF2B5EF4-FFF2-40B4-BE49-F238E27FC236}">
                  <a16:creationId xmlns:a16="http://schemas.microsoft.com/office/drawing/2014/main" id="{CC1FDBB1-B87B-5F45-8119-CF4E54C393FA}"/>
                </a:ext>
              </a:extLst>
            </p:cNvPr>
            <p:cNvSpPr/>
            <p:nvPr/>
          </p:nvSpPr>
          <p:spPr>
            <a:xfrm>
              <a:off x="924685" y="2108616"/>
              <a:ext cx="1946849" cy="65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矢印 7">
              <a:extLst>
                <a:ext uri="{FF2B5EF4-FFF2-40B4-BE49-F238E27FC236}">
                  <a16:creationId xmlns:a16="http://schemas.microsoft.com/office/drawing/2014/main" id="{0FD58A3B-5B6C-244F-8AC6-3A7AE171221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右矢印 18">
              <a:extLst>
                <a:ext uri="{FF2B5EF4-FFF2-40B4-BE49-F238E27FC236}">
                  <a16:creationId xmlns:a16="http://schemas.microsoft.com/office/drawing/2014/main" id="{29528F2C-4CE4-474D-8C15-B0A05BB97C37}"/>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9" name="正方形/長方形 3">
            <a:extLst>
              <a:ext uri="{FF2B5EF4-FFF2-40B4-BE49-F238E27FC236}">
                <a16:creationId xmlns:a16="http://schemas.microsoft.com/office/drawing/2014/main" id="{CAF9532C-F197-414A-8AD8-9F4A002254F8}"/>
              </a:ext>
            </a:extLst>
          </p:cNvPr>
          <p:cNvSpPr/>
          <p:nvPr/>
        </p:nvSpPr>
        <p:spPr>
          <a:xfrm>
            <a:off x="3879501" y="2996313"/>
            <a:ext cx="668348" cy="234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Group 65">
            <a:extLst>
              <a:ext uri="{FF2B5EF4-FFF2-40B4-BE49-F238E27FC236}">
                <a16:creationId xmlns:a16="http://schemas.microsoft.com/office/drawing/2014/main" id="{3E4E296E-35CC-994B-8CCD-058D979E0035}"/>
              </a:ext>
            </a:extLst>
          </p:cNvPr>
          <p:cNvGrpSpPr>
            <a:grpSpLocks noChangeAspect="1"/>
          </p:cNvGrpSpPr>
          <p:nvPr/>
        </p:nvGrpSpPr>
        <p:grpSpPr>
          <a:xfrm>
            <a:off x="7521547" y="3003208"/>
            <a:ext cx="3792323" cy="858480"/>
            <a:chOff x="572609" y="2171727"/>
            <a:chExt cx="11046781" cy="2500693"/>
          </a:xfrm>
        </p:grpSpPr>
        <p:sp>
          <p:nvSpPr>
            <p:cNvPr id="69" name="正方形/長方形 22">
              <a:extLst>
                <a:ext uri="{FF2B5EF4-FFF2-40B4-BE49-F238E27FC236}">
                  <a16:creationId xmlns:a16="http://schemas.microsoft.com/office/drawing/2014/main" id="{39AE79CB-C953-8346-8506-F9B31CF2707E}"/>
                </a:ext>
              </a:extLst>
            </p:cNvPr>
            <p:cNvSpPr/>
            <p:nvPr/>
          </p:nvSpPr>
          <p:spPr>
            <a:xfrm>
              <a:off x="6838227" y="360942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21">
              <a:extLst>
                <a:ext uri="{FF2B5EF4-FFF2-40B4-BE49-F238E27FC236}">
                  <a16:creationId xmlns:a16="http://schemas.microsoft.com/office/drawing/2014/main" id="{A503D02F-BAD3-9F47-AC05-06D913DE640C}"/>
                </a:ext>
              </a:extLst>
            </p:cNvPr>
            <p:cNvSpPr/>
            <p:nvPr/>
          </p:nvSpPr>
          <p:spPr>
            <a:xfrm>
              <a:off x="3462985" y="2585484"/>
              <a:ext cx="1946849" cy="35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角丸四角形 8">
              <a:extLst>
                <a:ext uri="{FF2B5EF4-FFF2-40B4-BE49-F238E27FC236}">
                  <a16:creationId xmlns:a16="http://schemas.microsoft.com/office/drawing/2014/main" id="{2C5DEA31-1458-C141-8301-9FAC20ED6A2F}"/>
                </a:ext>
              </a:extLst>
            </p:cNvPr>
            <p:cNvSpPr/>
            <p:nvPr/>
          </p:nvSpPr>
          <p:spPr>
            <a:xfrm>
              <a:off x="57260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角丸四角形 11">
              <a:extLst>
                <a:ext uri="{FF2B5EF4-FFF2-40B4-BE49-F238E27FC236}">
                  <a16:creationId xmlns:a16="http://schemas.microsoft.com/office/drawing/2014/main" id="{816B71B1-2EEF-9849-A0C7-574CBD8B2B4B}"/>
                </a:ext>
              </a:extLst>
            </p:cNvPr>
            <p:cNvSpPr/>
            <p:nvPr/>
          </p:nvSpPr>
          <p:spPr>
            <a:xfrm>
              <a:off x="8958259" y="2450655"/>
              <a:ext cx="2661131" cy="1498661"/>
            </a:xfrm>
            <a:prstGeom prst="roundRect">
              <a:avLst/>
            </a:prstGeom>
            <a:noFill/>
            <a:ln w="127000">
              <a:solidFill>
                <a:srgbClr val="00889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3">
              <a:extLst>
                <a:ext uri="{FF2B5EF4-FFF2-40B4-BE49-F238E27FC236}">
                  <a16:creationId xmlns:a16="http://schemas.microsoft.com/office/drawing/2014/main" id="{DA01ED4B-72D9-5244-9F3D-A4EA1BF83BF2}"/>
                </a:ext>
              </a:extLst>
            </p:cNvPr>
            <p:cNvSpPr/>
            <p:nvPr/>
          </p:nvSpPr>
          <p:spPr>
            <a:xfrm>
              <a:off x="924685" y="2171727"/>
              <a:ext cx="1946849" cy="68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右矢印 7">
              <a:extLst>
                <a:ext uri="{FF2B5EF4-FFF2-40B4-BE49-F238E27FC236}">
                  <a16:creationId xmlns:a16="http://schemas.microsoft.com/office/drawing/2014/main" id="{F3D11328-E033-964A-99B9-17B9DEDCA5AE}"/>
                </a:ext>
              </a:extLst>
            </p:cNvPr>
            <p:cNvSpPr/>
            <p:nvPr/>
          </p:nvSpPr>
          <p:spPr>
            <a:xfrm>
              <a:off x="3424478"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右矢印 18">
              <a:extLst>
                <a:ext uri="{FF2B5EF4-FFF2-40B4-BE49-F238E27FC236}">
                  <a16:creationId xmlns:a16="http://schemas.microsoft.com/office/drawing/2014/main" id="{55AF09CB-510E-EA47-A43B-D6632915D603}"/>
                </a:ext>
              </a:extLst>
            </p:cNvPr>
            <p:cNvSpPr/>
            <p:nvPr/>
          </p:nvSpPr>
          <p:spPr>
            <a:xfrm>
              <a:off x="8012540" y="3018778"/>
              <a:ext cx="754979" cy="424783"/>
            </a:xfrm>
            <a:prstGeom prst="rightArrow">
              <a:avLst>
                <a:gd name="adj1" fmla="val 50000"/>
                <a:gd name="adj2" fmla="val 83262"/>
              </a:avLst>
            </a:prstGeom>
            <a:solidFill>
              <a:srgbClr val="00B4C2"/>
            </a:solidFill>
            <a:ln>
              <a:solidFill>
                <a:srgbClr val="008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角丸四角形 2">
              <a:extLst>
                <a:ext uri="{FF2B5EF4-FFF2-40B4-BE49-F238E27FC236}">
                  <a16:creationId xmlns:a16="http://schemas.microsoft.com/office/drawing/2014/main" id="{31BA9E1F-ECA9-8248-A485-747AB682CFC5}"/>
                </a:ext>
              </a:extLst>
            </p:cNvPr>
            <p:cNvSpPr/>
            <p:nvPr/>
          </p:nvSpPr>
          <p:spPr>
            <a:xfrm>
              <a:off x="4370197" y="2260512"/>
              <a:ext cx="3451604" cy="2411908"/>
            </a:xfrm>
            <a:prstGeom prst="roundRect">
              <a:avLst/>
            </a:prstGeom>
            <a:noFill/>
            <a:ln w="127000">
              <a:solidFill>
                <a:srgbClr val="00B4C2">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7" name="正方形/長方形 3">
            <a:extLst>
              <a:ext uri="{FF2B5EF4-FFF2-40B4-BE49-F238E27FC236}">
                <a16:creationId xmlns:a16="http://schemas.microsoft.com/office/drawing/2014/main" id="{E4D0A2AB-AEF4-2247-A5BA-40E49A624C42}"/>
              </a:ext>
            </a:extLst>
          </p:cNvPr>
          <p:cNvSpPr/>
          <p:nvPr/>
        </p:nvSpPr>
        <p:spPr>
          <a:xfrm>
            <a:off x="10522918" y="3003208"/>
            <a:ext cx="668348" cy="227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
            <a:extLst>
              <a:ext uri="{FF2B5EF4-FFF2-40B4-BE49-F238E27FC236}">
                <a16:creationId xmlns:a16="http://schemas.microsoft.com/office/drawing/2014/main" id="{A118D20D-4E3E-A930-A18D-0CDB4F5BC09C}"/>
              </a:ext>
            </a:extLst>
          </p:cNvPr>
          <p:cNvSpPr/>
          <p:nvPr/>
        </p:nvSpPr>
        <p:spPr>
          <a:xfrm>
            <a:off x="4337901" y="3647784"/>
            <a:ext cx="668348" cy="23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a:extLst>
              <a:ext uri="{FF2B5EF4-FFF2-40B4-BE49-F238E27FC236}">
                <a16:creationId xmlns:a16="http://schemas.microsoft.com/office/drawing/2014/main" id="{2A134DC3-2AA4-853D-478D-51E806E3D831}"/>
              </a:ext>
            </a:extLst>
          </p:cNvPr>
          <p:cNvSpPr>
            <a:spLocks noGrp="1"/>
          </p:cNvSpPr>
          <p:nvPr>
            <p:ph type="title"/>
          </p:nvPr>
        </p:nvSpPr>
        <p:spPr/>
        <p:txBody>
          <a:bodyPr/>
          <a:lstStyle/>
          <a:p>
            <a:r>
              <a:rPr lang="en-JP" sz="3600" dirty="0">
                <a:solidFill>
                  <a:schemeClr val="accent1"/>
                </a:solidFill>
              </a:rPr>
              <a:t>This Results In A More Predictable Supply Chain</a:t>
            </a:r>
          </a:p>
        </p:txBody>
      </p:sp>
    </p:spTree>
    <p:extLst>
      <p:ext uri="{BB962C8B-B14F-4D97-AF65-F5344CB8AC3E}">
        <p14:creationId xmlns:p14="http://schemas.microsoft.com/office/powerpoint/2010/main" val="3793153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a:spLocks noGrp="1"/>
          </p:cNvSpPr>
          <p:nvPr>
            <p:ph type="title"/>
          </p:nvPr>
        </p:nvSpPr>
        <p:spPr>
          <a:xfrm>
            <a:off x="585988" y="2334762"/>
            <a:ext cx="3573418" cy="2188477"/>
          </a:xfrm>
          <a:prstGeom prst="rect">
            <a:avLst/>
          </a:prstGeom>
        </p:spPr>
        <p:txBody>
          <a:bodyPr spcFirstLastPara="1" wrap="square" lIns="91433" tIns="91433" rIns="91433" bIns="91433" anchor="ctr" anchorCtr="0">
            <a:noAutofit/>
          </a:bodyPr>
          <a:lstStyle/>
          <a:p>
            <a:r>
              <a:rPr lang="en" sz="2400" dirty="0">
                <a:solidFill>
                  <a:schemeClr val="accent1"/>
                </a:solidFill>
              </a:rPr>
              <a:t>Example Adoption Announcements Of OpenChain ISO/IEC 5230:2020 </a:t>
            </a:r>
            <a:br>
              <a:rPr lang="en" sz="2400" dirty="0">
                <a:solidFill>
                  <a:schemeClr val="accent1"/>
                </a:solidFill>
              </a:rPr>
            </a:br>
            <a:r>
              <a:rPr lang="en" sz="2400" dirty="0">
                <a:solidFill>
                  <a:schemeClr val="accent1"/>
                </a:solidFill>
              </a:rPr>
              <a:t>On The OpenChain Website</a:t>
            </a:r>
            <a:endParaRPr sz="2400" dirty="0">
              <a:solidFill>
                <a:schemeClr val="accent1"/>
              </a:solidFill>
            </a:endParaRPr>
          </a:p>
        </p:txBody>
      </p:sp>
      <p:sp>
        <p:nvSpPr>
          <p:cNvPr id="175" name="Google Shape;175;p35"/>
          <p:cNvSpPr txBox="1">
            <a:spLocks noGrp="1"/>
          </p:cNvSpPr>
          <p:nvPr>
            <p:ph type="sldNum" idx="12"/>
          </p:nvPr>
        </p:nvSpPr>
        <p:spPr>
          <a:xfrm>
            <a:off x="11824339" y="6583680"/>
            <a:ext cx="367600" cy="274400"/>
          </a:xfrm>
          <a:prstGeom prst="rect">
            <a:avLst/>
          </a:prstGeom>
        </p:spPr>
        <p:txBody>
          <a:bodyPr spcFirstLastPara="1" wrap="square" lIns="91433" tIns="45700" rIns="91433" bIns="45700" anchor="ctr" anchorCtr="0">
            <a:noAutofit/>
          </a:bodyPr>
          <a:lstStyle/>
          <a:p>
            <a:pPr>
              <a:buClr>
                <a:srgbClr val="000000"/>
              </a:buClr>
            </a:pPr>
            <a:fld id="{00000000-1234-1234-1234-123412341234}" type="slidenum">
              <a:rPr lang="en"/>
              <a:pPr>
                <a:buClr>
                  <a:srgbClr val="000000"/>
                </a:buClr>
              </a:pPr>
              <a:t>6</a:t>
            </a:fld>
            <a:endParaRPr/>
          </a:p>
        </p:txBody>
      </p:sp>
      <p:pic>
        <p:nvPicPr>
          <p:cNvPr id="4" name="Picture 3" descr="Graphical user interface, application&#10;&#10;Description automatically generated">
            <a:extLst>
              <a:ext uri="{FF2B5EF4-FFF2-40B4-BE49-F238E27FC236}">
                <a16:creationId xmlns:a16="http://schemas.microsoft.com/office/drawing/2014/main" id="{813AD059-323B-0270-C416-62F596ED2CBF}"/>
              </a:ext>
            </a:extLst>
          </p:cNvPr>
          <p:cNvPicPr>
            <a:picLocks noChangeAspect="1"/>
          </p:cNvPicPr>
          <p:nvPr/>
        </p:nvPicPr>
        <p:blipFill>
          <a:blip r:embed="rId3"/>
          <a:stretch>
            <a:fillRect/>
          </a:stretch>
        </p:blipFill>
        <p:spPr>
          <a:xfrm>
            <a:off x="3779315" y="0"/>
            <a:ext cx="5904610" cy="6858000"/>
          </a:xfrm>
          <a:prstGeom prst="rect">
            <a:avLst/>
          </a:prstGeom>
        </p:spPr>
      </p:pic>
    </p:spTree>
    <p:extLst>
      <p:ext uri="{BB962C8B-B14F-4D97-AF65-F5344CB8AC3E}">
        <p14:creationId xmlns:p14="http://schemas.microsoft.com/office/powerpoint/2010/main" val="2520493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F20E-3D76-78DD-0E7C-7F8E59C5A24B}"/>
              </a:ext>
            </a:extLst>
          </p:cNvPr>
          <p:cNvSpPr>
            <a:spLocks noGrp="1"/>
          </p:cNvSpPr>
          <p:nvPr>
            <p:ph type="title"/>
          </p:nvPr>
        </p:nvSpPr>
        <p:spPr/>
        <p:txBody>
          <a:bodyPr/>
          <a:lstStyle/>
          <a:p>
            <a:r>
              <a:rPr lang="en-US" sz="3600" dirty="0"/>
              <a:t>20% of German companies with over 2,000 employees have already implemented ISO/IEC 5230.</a:t>
            </a:r>
          </a:p>
        </p:txBody>
      </p:sp>
      <p:sp>
        <p:nvSpPr>
          <p:cNvPr id="3" name="Slide Number Placeholder 2">
            <a:extLst>
              <a:ext uri="{FF2B5EF4-FFF2-40B4-BE49-F238E27FC236}">
                <a16:creationId xmlns:a16="http://schemas.microsoft.com/office/drawing/2014/main" id="{9177FBFB-D7B4-4002-6C29-A491F7EFF35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7</a:t>
            </a:fld>
            <a:endParaRPr lang="en-CA"/>
          </a:p>
        </p:txBody>
      </p:sp>
      <p:sp>
        <p:nvSpPr>
          <p:cNvPr id="5" name="TextBox 4">
            <a:extLst>
              <a:ext uri="{FF2B5EF4-FFF2-40B4-BE49-F238E27FC236}">
                <a16:creationId xmlns:a16="http://schemas.microsoft.com/office/drawing/2014/main" id="{2409345D-FE17-44C0-FA45-53280A06085D}"/>
              </a:ext>
            </a:extLst>
          </p:cNvPr>
          <p:cNvSpPr txBox="1"/>
          <p:nvPr/>
        </p:nvSpPr>
        <p:spPr>
          <a:xfrm>
            <a:off x="3103960" y="4296102"/>
            <a:ext cx="6236494" cy="307777"/>
          </a:xfrm>
          <a:prstGeom prst="rect">
            <a:avLst/>
          </a:prstGeom>
          <a:noFill/>
        </p:spPr>
        <p:txBody>
          <a:bodyPr wrap="square">
            <a:spAutoFit/>
          </a:bodyPr>
          <a:lstStyle/>
          <a:p>
            <a:pPr algn="ctr"/>
            <a:r>
              <a:rPr lang="en-US" b="0" i="0" dirty="0">
                <a:solidFill>
                  <a:srgbClr val="252525"/>
                </a:solidFill>
                <a:effectLst/>
                <a:latin typeface="Open Sans" panose="020B0606030504020204" pitchFamily="34" charset="0"/>
              </a:rPr>
              <a:t>Source: </a:t>
            </a:r>
            <a:r>
              <a:rPr lang="en-US" b="0" i="0" u="none" strike="noStrike" dirty="0">
                <a:solidFill>
                  <a:srgbClr val="00AEBC"/>
                </a:solidFill>
                <a:effectLst/>
                <a:latin typeface="Open Sans" panose="020B0606030504020204" pitchFamily="34" charset="0"/>
                <a:hlinkClick r:id="rId2"/>
              </a:rPr>
              <a:t>Bitkom Open Source Monitor 2021</a:t>
            </a:r>
            <a:endParaRPr lang="en-US" dirty="0"/>
          </a:p>
        </p:txBody>
      </p:sp>
    </p:spTree>
    <p:extLst>
      <p:ext uri="{BB962C8B-B14F-4D97-AF65-F5344CB8AC3E}">
        <p14:creationId xmlns:p14="http://schemas.microsoft.com/office/powerpoint/2010/main" val="343219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5310-5299-7A87-6727-60EA363EF365}"/>
              </a:ext>
            </a:extLst>
          </p:cNvPr>
          <p:cNvSpPr>
            <a:spLocks noGrp="1"/>
          </p:cNvSpPr>
          <p:nvPr>
            <p:ph type="title"/>
          </p:nvPr>
        </p:nvSpPr>
        <p:spPr/>
        <p:txBody>
          <a:bodyPr/>
          <a:lstStyle/>
          <a:p>
            <a:pPr algn="ctr"/>
            <a:r>
              <a:rPr lang="en-US" dirty="0">
                <a:solidFill>
                  <a:srgbClr val="5B9BD5"/>
                </a:solidFill>
              </a:rPr>
              <a:t>Recent Security Assurance Adoption</a:t>
            </a:r>
          </a:p>
        </p:txBody>
      </p:sp>
      <p:sp>
        <p:nvSpPr>
          <p:cNvPr id="4" name="Slide Number Placeholder 3">
            <a:extLst>
              <a:ext uri="{FF2B5EF4-FFF2-40B4-BE49-F238E27FC236}">
                <a16:creationId xmlns:a16="http://schemas.microsoft.com/office/drawing/2014/main" id="{01D36541-07BE-D90C-D1F8-69A42157D16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CA" smtClean="0"/>
              <a:t>8</a:t>
            </a:fld>
            <a:endParaRPr lang="en-CA"/>
          </a:p>
        </p:txBody>
      </p:sp>
      <p:pic>
        <p:nvPicPr>
          <p:cNvPr id="6" name="Picture 5" descr="A close up of a keyboard&#10;&#10;Description automatically generated with medium confidence">
            <a:extLst>
              <a:ext uri="{FF2B5EF4-FFF2-40B4-BE49-F238E27FC236}">
                <a16:creationId xmlns:a16="http://schemas.microsoft.com/office/drawing/2014/main" id="{BA34466A-EE41-D80D-C6F3-B6ECF2A90384}"/>
              </a:ext>
            </a:extLst>
          </p:cNvPr>
          <p:cNvPicPr>
            <a:picLocks noChangeAspect="1"/>
          </p:cNvPicPr>
          <p:nvPr/>
        </p:nvPicPr>
        <p:blipFill>
          <a:blip r:embed="rId2"/>
          <a:stretch>
            <a:fillRect/>
          </a:stretch>
        </p:blipFill>
        <p:spPr>
          <a:xfrm>
            <a:off x="2209799" y="2290762"/>
            <a:ext cx="7772400" cy="1369885"/>
          </a:xfrm>
          <a:prstGeom prst="rect">
            <a:avLst/>
          </a:prstGeom>
        </p:spPr>
      </p:pic>
      <p:pic>
        <p:nvPicPr>
          <p:cNvPr id="8" name="Picture 7" descr="Logo, company name&#10;&#10;Description automatically generated">
            <a:extLst>
              <a:ext uri="{FF2B5EF4-FFF2-40B4-BE49-F238E27FC236}">
                <a16:creationId xmlns:a16="http://schemas.microsoft.com/office/drawing/2014/main" id="{6C3498DA-78F9-2152-CA71-057A4DF3FB6A}"/>
              </a:ext>
            </a:extLst>
          </p:cNvPr>
          <p:cNvPicPr>
            <a:picLocks noChangeAspect="1"/>
          </p:cNvPicPr>
          <p:nvPr/>
        </p:nvPicPr>
        <p:blipFill>
          <a:blip r:embed="rId3"/>
          <a:stretch>
            <a:fillRect/>
          </a:stretch>
        </p:blipFill>
        <p:spPr>
          <a:xfrm>
            <a:off x="3844132" y="4260722"/>
            <a:ext cx="4503736" cy="1020378"/>
          </a:xfrm>
          <a:prstGeom prst="rect">
            <a:avLst/>
          </a:prstGeom>
        </p:spPr>
      </p:pic>
    </p:spTree>
    <p:extLst>
      <p:ext uri="{BB962C8B-B14F-4D97-AF65-F5344CB8AC3E}">
        <p14:creationId xmlns:p14="http://schemas.microsoft.com/office/powerpoint/2010/main" val="1984894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a:extLst>
              <a:ext uri="{FF2B5EF4-FFF2-40B4-BE49-F238E27FC236}">
                <a16:creationId xmlns:a16="http://schemas.microsoft.com/office/drawing/2014/main" id="{3C8FFB03-8409-C740-9B69-60917CFC1AE0}"/>
              </a:ext>
            </a:extLst>
          </p:cNvPr>
          <p:cNvSpPr>
            <a:spLocks noGrp="1"/>
          </p:cNvSpPr>
          <p:nvPr>
            <p:ph type="title"/>
          </p:nvPr>
        </p:nvSpPr>
        <p:spPr/>
        <p:txBody>
          <a:bodyPr/>
          <a:lstStyle/>
          <a:p>
            <a:r>
              <a:rPr lang="en-US" sz="3600" dirty="0">
                <a:solidFill>
                  <a:schemeClr val="accent1"/>
                </a:solidFill>
              </a:rPr>
              <a:t>We Supply Comprehensive Reference Material</a:t>
            </a:r>
          </a:p>
        </p:txBody>
      </p:sp>
      <p:sp>
        <p:nvSpPr>
          <p:cNvPr id="181" name="Shape 1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fld id="{00000000-1234-1234-1234-123412341234}" type="slidenum">
              <a:rPr lang="en-CA"/>
              <a:pPr/>
              <a:t>9</a:t>
            </a:fld>
            <a:endParaRPr/>
          </a:p>
        </p:txBody>
      </p:sp>
      <p:pic>
        <p:nvPicPr>
          <p:cNvPr id="8" name="Picture 7">
            <a:extLst>
              <a:ext uri="{FF2B5EF4-FFF2-40B4-BE49-F238E27FC236}">
                <a16:creationId xmlns:a16="http://schemas.microsoft.com/office/drawing/2014/main" id="{103DCC13-CC10-1643-B3B2-11EF60E254F7}"/>
              </a:ext>
            </a:extLst>
          </p:cNvPr>
          <p:cNvPicPr>
            <a:picLocks noChangeAspect="1"/>
          </p:cNvPicPr>
          <p:nvPr/>
        </p:nvPicPr>
        <p:blipFill>
          <a:blip r:embed="rId3"/>
          <a:stretch>
            <a:fillRect/>
          </a:stretch>
        </p:blipFill>
        <p:spPr>
          <a:xfrm>
            <a:off x="5356654" y="1245609"/>
            <a:ext cx="5854700" cy="1473200"/>
          </a:xfrm>
          <a:prstGeom prst="rect">
            <a:avLst/>
          </a:prstGeom>
        </p:spPr>
      </p:pic>
      <p:pic>
        <p:nvPicPr>
          <p:cNvPr id="20" name="Picture 19">
            <a:extLst>
              <a:ext uri="{FF2B5EF4-FFF2-40B4-BE49-F238E27FC236}">
                <a16:creationId xmlns:a16="http://schemas.microsoft.com/office/drawing/2014/main" id="{A76F2ACB-96D0-B14B-AE51-66D08EE61222}"/>
              </a:ext>
            </a:extLst>
          </p:cNvPr>
          <p:cNvPicPr>
            <a:picLocks noChangeAspect="1"/>
          </p:cNvPicPr>
          <p:nvPr/>
        </p:nvPicPr>
        <p:blipFill>
          <a:blip r:embed="rId4"/>
          <a:stretch>
            <a:fillRect/>
          </a:stretch>
        </p:blipFill>
        <p:spPr>
          <a:xfrm>
            <a:off x="8261807" y="2261637"/>
            <a:ext cx="3404956" cy="1284504"/>
          </a:xfrm>
          <a:prstGeom prst="rect">
            <a:avLst/>
          </a:prstGeom>
        </p:spPr>
      </p:pic>
      <p:pic>
        <p:nvPicPr>
          <p:cNvPr id="18" name="Picture 17">
            <a:extLst>
              <a:ext uri="{FF2B5EF4-FFF2-40B4-BE49-F238E27FC236}">
                <a16:creationId xmlns:a16="http://schemas.microsoft.com/office/drawing/2014/main" id="{3DFEC86B-AB2E-EA41-AE58-77F211B5C09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061853" y="2973875"/>
            <a:ext cx="3130147" cy="876524"/>
          </a:xfrm>
          <a:prstGeom prst="rect">
            <a:avLst/>
          </a:prstGeom>
        </p:spPr>
      </p:pic>
      <p:pic>
        <p:nvPicPr>
          <p:cNvPr id="4" name="Picture 3">
            <a:extLst>
              <a:ext uri="{FF2B5EF4-FFF2-40B4-BE49-F238E27FC236}">
                <a16:creationId xmlns:a16="http://schemas.microsoft.com/office/drawing/2014/main" id="{69B4B0D7-6FD0-1E46-9246-B95790EEBD3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201" y="1690689"/>
            <a:ext cx="3460359" cy="2293199"/>
          </a:xfrm>
          <a:prstGeom prst="rect">
            <a:avLst/>
          </a:prstGeom>
        </p:spPr>
      </p:pic>
      <p:pic>
        <p:nvPicPr>
          <p:cNvPr id="5" name="Picture 4">
            <a:extLst>
              <a:ext uri="{FF2B5EF4-FFF2-40B4-BE49-F238E27FC236}">
                <a16:creationId xmlns:a16="http://schemas.microsoft.com/office/drawing/2014/main" id="{250B3E1B-49F3-944C-959B-E4A078B676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26893" y="2748853"/>
            <a:ext cx="4943424" cy="2780676"/>
          </a:xfrm>
          <a:prstGeom prst="rect">
            <a:avLst/>
          </a:prstGeom>
        </p:spPr>
      </p:pic>
      <p:pic>
        <p:nvPicPr>
          <p:cNvPr id="2" name="Picture 1">
            <a:extLst>
              <a:ext uri="{FF2B5EF4-FFF2-40B4-BE49-F238E27FC236}">
                <a16:creationId xmlns:a16="http://schemas.microsoft.com/office/drawing/2014/main" id="{92D89C3E-9497-0149-B9B1-69C3ABB1195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85418" y="3776975"/>
            <a:ext cx="4943423" cy="2780675"/>
          </a:xfrm>
          <a:prstGeom prst="rect">
            <a:avLst/>
          </a:prstGeom>
        </p:spPr>
      </p:pic>
    </p:spTree>
    <p:extLst>
      <p:ext uri="{BB962C8B-B14F-4D97-AF65-F5344CB8AC3E}">
        <p14:creationId xmlns:p14="http://schemas.microsoft.com/office/powerpoint/2010/main" val="301738253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9383</TotalTime>
  <Words>780</Words>
  <Application>Microsoft Macintosh PowerPoint</Application>
  <PresentationFormat>Widescreen</PresentationFormat>
  <Paragraphs>68</Paragraphs>
  <Slides>19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vt:lpstr>
      <vt:lpstr>Open Sans</vt:lpstr>
      <vt:lpstr>Office Theme</vt:lpstr>
      <vt:lpstr>PowerPoint Presentation</vt:lpstr>
      <vt:lpstr>OpenChain Sponsors (Platinum Members)</vt:lpstr>
      <vt:lpstr>Trust Built By Process Management</vt:lpstr>
      <vt:lpstr>Our Standards Work Company By Company</vt:lpstr>
      <vt:lpstr>This Results In A More Predictable Supply Chain</vt:lpstr>
      <vt:lpstr>Example Adoption Announcements Of OpenChain ISO/IEC 5230:2020  On The OpenChain Website</vt:lpstr>
      <vt:lpstr>20% of German companies with over 2,000 employees have already implemented ISO/IEC 5230.</vt:lpstr>
      <vt:lpstr>Recent Security Assurance Adoption</vt:lpstr>
      <vt:lpstr>We Supply Comprehensive Reference Material</vt:lpstr>
      <vt:lpstr>PowerPoint Presentation</vt:lpstr>
      <vt:lpstr>PowerPoint Presentation</vt:lpstr>
      <vt:lpstr>Community First</vt:lpstr>
      <vt:lpstr>Everywhere!</vt:lpstr>
      <vt:lpstr>Global Work Groups:</vt:lpstr>
      <vt:lpstr>Regional Work Groups</vt:lpstr>
      <vt:lpstr>Partner Program</vt:lpstr>
      <vt:lpstr>Global Third Party Certification (Mar 2019~)</vt:lpstr>
      <vt:lpstr>Freedom Of Choice In Adoption</vt:lpstr>
      <vt:lpstr>OpenChain is run by user companies for user companies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Coughlan Shane</dc:creator>
  <cp:lastModifiedBy>Coughlan Shane</cp:lastModifiedBy>
  <cp:revision>126</cp:revision>
  <dcterms:created xsi:type="dcterms:W3CDTF">2019-04-09T08:37:53Z</dcterms:created>
  <dcterms:modified xsi:type="dcterms:W3CDTF">2023-01-26T00:51:37Z</dcterms:modified>
</cp:coreProperties>
</file>